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256" r:id="rId2"/>
    <p:sldId id="333" r:id="rId3"/>
    <p:sldId id="334" r:id="rId4"/>
    <p:sldId id="335" r:id="rId5"/>
    <p:sldId id="339" r:id="rId6"/>
    <p:sldId id="340" r:id="rId7"/>
    <p:sldId id="341" r:id="rId8"/>
    <p:sldId id="342" r:id="rId9"/>
    <p:sldId id="343" r:id="rId10"/>
    <p:sldId id="344" r:id="rId11"/>
    <p:sldId id="346" r:id="rId12"/>
    <p:sldId id="347" r:id="rId13"/>
    <p:sldId id="348" r:id="rId14"/>
    <p:sldId id="349" r:id="rId15"/>
    <p:sldId id="350" r:id="rId16"/>
    <p:sldId id="261" r:id="rId17"/>
    <p:sldId id="262" r:id="rId18"/>
    <p:sldId id="263" r:id="rId19"/>
    <p:sldId id="264" r:id="rId20"/>
    <p:sldId id="265" r:id="rId21"/>
    <p:sldId id="351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67" r:id="rId37"/>
    <p:sldId id="368" r:id="rId38"/>
    <p:sldId id="258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0" r:id="rId54"/>
    <p:sldId id="281" r:id="rId55"/>
    <p:sldId id="282" r:id="rId56"/>
    <p:sldId id="283" r:id="rId57"/>
    <p:sldId id="284" r:id="rId58"/>
    <p:sldId id="285" r:id="rId59"/>
    <p:sldId id="286" r:id="rId60"/>
    <p:sldId id="287" r:id="rId61"/>
    <p:sldId id="288" r:id="rId62"/>
    <p:sldId id="289" r:id="rId63"/>
    <p:sldId id="290" r:id="rId64"/>
    <p:sldId id="291" r:id="rId65"/>
    <p:sldId id="369" r:id="rId66"/>
    <p:sldId id="370" r:id="rId67"/>
    <p:sldId id="371" r:id="rId68"/>
    <p:sldId id="372" r:id="rId69"/>
    <p:sldId id="373" r:id="rId70"/>
    <p:sldId id="374" r:id="rId71"/>
    <p:sldId id="375" r:id="rId72"/>
    <p:sldId id="292" r:id="rId73"/>
    <p:sldId id="293" r:id="rId74"/>
    <p:sldId id="294" r:id="rId75"/>
    <p:sldId id="295" r:id="rId76"/>
    <p:sldId id="296" r:id="rId77"/>
    <p:sldId id="297" r:id="rId78"/>
    <p:sldId id="298" r:id="rId79"/>
    <p:sldId id="299" r:id="rId80"/>
    <p:sldId id="300" r:id="rId81"/>
    <p:sldId id="301" r:id="rId82"/>
    <p:sldId id="302" r:id="rId83"/>
    <p:sldId id="303" r:id="rId84"/>
    <p:sldId id="304" r:id="rId85"/>
    <p:sldId id="305" r:id="rId86"/>
    <p:sldId id="306" r:id="rId87"/>
    <p:sldId id="307" r:id="rId88"/>
    <p:sldId id="308" r:id="rId89"/>
    <p:sldId id="309" r:id="rId90"/>
    <p:sldId id="310" r:id="rId91"/>
    <p:sldId id="311" r:id="rId92"/>
    <p:sldId id="312" r:id="rId93"/>
    <p:sldId id="313" r:id="rId94"/>
    <p:sldId id="314" r:id="rId95"/>
    <p:sldId id="315" r:id="rId96"/>
    <p:sldId id="316" r:id="rId97"/>
    <p:sldId id="317" r:id="rId98"/>
    <p:sldId id="318" r:id="rId99"/>
    <p:sldId id="319" r:id="rId100"/>
    <p:sldId id="320" r:id="rId101"/>
    <p:sldId id="321" r:id="rId102"/>
    <p:sldId id="322" r:id="rId103"/>
    <p:sldId id="323" r:id="rId104"/>
    <p:sldId id="324" r:id="rId105"/>
    <p:sldId id="325" r:id="rId106"/>
    <p:sldId id="326" r:id="rId107"/>
    <p:sldId id="327" r:id="rId108"/>
    <p:sldId id="328" r:id="rId109"/>
    <p:sldId id="329" r:id="rId110"/>
    <p:sldId id="330" r:id="rId111"/>
    <p:sldId id="331" r:id="rId112"/>
    <p:sldId id="332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2C3DD1-25C2-44D4-842A-FF7F5BF0E5E2}">
          <p14:sldIdLst>
            <p14:sldId id="256"/>
            <p14:sldId id="333"/>
            <p14:sldId id="334"/>
            <p14:sldId id="335"/>
            <p14:sldId id="339"/>
            <p14:sldId id="340"/>
            <p14:sldId id="341"/>
            <p14:sldId id="342"/>
            <p14:sldId id="343"/>
            <p14:sldId id="344"/>
            <p14:sldId id="346"/>
            <p14:sldId id="347"/>
            <p14:sldId id="348"/>
            <p14:sldId id="349"/>
            <p14:sldId id="350"/>
            <p14:sldId id="261"/>
            <p14:sldId id="262"/>
            <p14:sldId id="263"/>
            <p14:sldId id="264"/>
            <p14:sldId id="265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258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69"/>
            <p14:sldId id="370"/>
            <p14:sldId id="371"/>
            <p14:sldId id="372"/>
            <p14:sldId id="373"/>
            <p14:sldId id="374"/>
            <p14:sldId id="375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Arcuri" initials="AA" lastIdx="1" clrIdx="0">
    <p:extLst>
      <p:ext uri="{19B8F6BF-5375-455C-9EA6-DF929625EA0E}">
        <p15:presenceInfo xmlns:p15="http://schemas.microsoft.com/office/powerpoint/2012/main" userId="4d3c0879d95539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0"/>
    <p:restoredTop sz="94624"/>
  </p:normalViewPr>
  <p:slideViewPr>
    <p:cSldViewPr snapToGrid="0" snapToObjects="1">
      <p:cViewPr varScale="1">
        <p:scale>
          <a:sx n="113" d="100"/>
          <a:sy n="113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7/12/19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03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06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8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7/12/19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search?utf8=%E2%9C%93&amp;q=stars:%22%3e+100%22+language:Java&amp;type=Repositories&amp;ref=advsearch&amp;l=Java&amp;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uri82/eci-2019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grammableweb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71" y="1122362"/>
            <a:ext cx="11849725" cy="4001573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Development and Automated Testing of RESTful APIs</a:t>
            </a:r>
            <a:br>
              <a:rPr lang="en-US" sz="6600" dirty="0"/>
            </a:br>
            <a:br>
              <a:rPr lang="en-US" sz="6600" dirty="0"/>
            </a:br>
            <a:r>
              <a:rPr lang="en-US" sz="6600" dirty="0"/>
              <a:t>Lesson 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2829" y="5836244"/>
            <a:ext cx="9144000" cy="903223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/>
              <a:t>Prof. Andrea Arcuri</a:t>
            </a:r>
          </a:p>
          <a:p>
            <a:pPr algn="r"/>
            <a:r>
              <a:rPr lang="en-US" dirty="0"/>
              <a:t>Kristiania University College, Oslo, Norway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466850"/>
            <a:ext cx="11649075" cy="581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87" y="409575"/>
            <a:ext cx="1150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VERY IMPORTANT:  Chrome -&gt; More Tools -&gt;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30115951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220" y="1825625"/>
            <a:ext cx="11430000" cy="4680106"/>
          </a:xfrm>
        </p:spPr>
        <p:txBody>
          <a:bodyPr/>
          <a:lstStyle/>
          <a:p>
            <a:r>
              <a:rPr lang="en-US" i="1" dirty="0"/>
              <a:t>POST </a:t>
            </a:r>
            <a:r>
              <a:rPr lang="en-US" b="1" i="1" dirty="0"/>
              <a:t>/users</a:t>
            </a:r>
          </a:p>
          <a:p>
            <a:pPr lvl="1"/>
            <a:r>
              <a:rPr lang="en-US" dirty="0"/>
              <a:t>POST operation on a collection</a:t>
            </a:r>
          </a:p>
          <a:p>
            <a:pPr lvl="1"/>
            <a:r>
              <a:rPr lang="en-US" dirty="0"/>
              <a:t>Payload used to create new element added to the collection</a:t>
            </a:r>
          </a:p>
          <a:p>
            <a:pPr lvl="1"/>
            <a:r>
              <a:rPr lang="en-US" dirty="0"/>
              <a:t>Response will have </a:t>
            </a:r>
            <a:r>
              <a:rPr lang="en-US" i="1" dirty="0"/>
              <a:t>Location</a:t>
            </a:r>
            <a:r>
              <a:rPr lang="en-US" dirty="0"/>
              <a:t> HTTP header telling where to find the newly created resource, 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i="1" dirty="0"/>
              <a:t>Location:/users/42</a:t>
            </a:r>
          </a:p>
          <a:p>
            <a:r>
              <a:rPr lang="en-US" i="1" dirty="0"/>
              <a:t>PUT </a:t>
            </a:r>
            <a:r>
              <a:rPr lang="en-US" b="1" i="1" dirty="0"/>
              <a:t>/users/42</a:t>
            </a:r>
          </a:p>
          <a:p>
            <a:pPr lvl="1"/>
            <a:r>
              <a:rPr lang="en-US" dirty="0"/>
              <a:t>PUT operation directly on the URI of the new resource</a:t>
            </a:r>
          </a:p>
          <a:p>
            <a:pPr lvl="1"/>
            <a:r>
              <a:rPr lang="en-US" dirty="0"/>
              <a:t>Need to specify id </a:t>
            </a:r>
          </a:p>
        </p:txBody>
      </p:sp>
    </p:spTree>
    <p:extLst>
      <p:ext uri="{BB962C8B-B14F-4D97-AF65-F5344CB8AC3E}">
        <p14:creationId xmlns:p14="http://schemas.microsoft.com/office/powerpoint/2010/main" val="1180299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48" y="1825624"/>
            <a:ext cx="11782268" cy="4755057"/>
          </a:xfrm>
        </p:spPr>
        <p:txBody>
          <a:bodyPr/>
          <a:lstStyle/>
          <a:p>
            <a:r>
              <a:rPr lang="en-US" dirty="0"/>
              <a:t>Which one to use? POST or PUT?</a:t>
            </a:r>
          </a:p>
          <a:p>
            <a:r>
              <a:rPr lang="en-US" dirty="0"/>
              <a:t>When id is chosen by server (</a:t>
            </a:r>
            <a:r>
              <a:rPr lang="en-US" dirty="0" err="1"/>
              <a:t>eg</a:t>
            </a:r>
            <a:r>
              <a:rPr lang="en-US" dirty="0"/>
              <a:t> linked to an id from SQL database), you need POST</a:t>
            </a:r>
          </a:p>
          <a:p>
            <a:r>
              <a:rPr lang="en-US" dirty="0"/>
              <a:t>If you use PUT, client must choose the id, and it must be </a:t>
            </a:r>
            <a:r>
              <a:rPr lang="en-US" i="1" dirty="0"/>
              <a:t>unique</a:t>
            </a:r>
          </a:p>
          <a:p>
            <a:pPr lvl="1"/>
            <a:r>
              <a:rPr lang="en-US" dirty="0"/>
              <a:t>otherwise, you would just overwrite an existing resource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841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vs POST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289" y="1825624"/>
            <a:ext cx="11647357" cy="4785037"/>
          </a:xfrm>
        </p:spPr>
        <p:txBody>
          <a:bodyPr/>
          <a:lstStyle/>
          <a:p>
            <a:r>
              <a:rPr lang="en-US" i="1" dirty="0"/>
              <a:t>1</a:t>
            </a:r>
            <a:r>
              <a:rPr lang="en-US" i="1" baseline="30000" dirty="0"/>
              <a:t>st</a:t>
            </a:r>
            <a:r>
              <a:rPr lang="en-US" i="1" dirty="0"/>
              <a:t>) GET /users/42   =&gt; </a:t>
            </a:r>
            <a:r>
              <a:rPr lang="en-US" dirty="0"/>
              <a:t>Response 404</a:t>
            </a:r>
          </a:p>
          <a:p>
            <a:r>
              <a:rPr lang="en-US" i="1" dirty="0"/>
              <a:t>2</a:t>
            </a:r>
            <a:r>
              <a:rPr lang="en-US" i="1" baseline="30000" dirty="0"/>
              <a:t>nd</a:t>
            </a:r>
            <a:r>
              <a:rPr lang="en-US" i="1" dirty="0"/>
              <a:t>) PUT /users/42</a:t>
            </a:r>
          </a:p>
          <a:p>
            <a:r>
              <a:rPr lang="en-US" dirty="0"/>
              <a:t>This would make no sense, because: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Not going to do hundreds of GETs until find one with 404 Not Found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Two HTTP requests in sequence are not necessarily atomic, </a:t>
            </a:r>
            <a:r>
              <a:rPr lang="en-US" dirty="0" err="1"/>
              <a:t>eg</a:t>
            </a:r>
            <a:r>
              <a:rPr lang="en-US" dirty="0"/>
              <a:t>, before PUT is executed, someone else could have create the resource, and you would just then overwrite it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104219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308" y="1825624"/>
            <a:ext cx="11609882" cy="48225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POST </a:t>
            </a:r>
            <a:r>
              <a:rPr lang="en-US" b="1" i="1" dirty="0"/>
              <a:t>/users</a:t>
            </a:r>
            <a:r>
              <a:rPr lang="en-US" i="1" dirty="0"/>
              <a:t>   =&gt;  </a:t>
            </a:r>
            <a:r>
              <a:rPr lang="en-US" dirty="0"/>
              <a:t>Location: </a:t>
            </a:r>
            <a:r>
              <a:rPr lang="en-US" i="1" dirty="0"/>
              <a:t>/users/42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PUT </a:t>
            </a:r>
            <a:r>
              <a:rPr lang="en-US" b="1" i="1" dirty="0"/>
              <a:t>/users/42/address</a:t>
            </a:r>
          </a:p>
          <a:p>
            <a:r>
              <a:rPr lang="en-US" dirty="0"/>
              <a:t>Assume you create a new user with a POST operation, but without an </a:t>
            </a:r>
            <a:r>
              <a:rPr lang="en-US" i="1" dirty="0"/>
              <a:t>address</a:t>
            </a:r>
          </a:p>
          <a:p>
            <a:r>
              <a:rPr lang="en-US" dirty="0"/>
              <a:t>You could then want to create the </a:t>
            </a:r>
            <a:r>
              <a:rPr lang="en-US" i="1" dirty="0"/>
              <a:t>address</a:t>
            </a:r>
            <a:r>
              <a:rPr lang="en-US" dirty="0"/>
              <a:t> resource directly by using a PUT</a:t>
            </a:r>
          </a:p>
          <a:p>
            <a:pPr lvl="1"/>
            <a:r>
              <a:rPr lang="en-US" dirty="0"/>
              <a:t>point is that the resource does not have an id in itself, but rather the id is in a path element ancestor </a:t>
            </a:r>
          </a:p>
          <a:p>
            <a:r>
              <a:rPr lang="en-US" dirty="0"/>
              <a:t>However, most of the time you would not expose each single field of an object as its own URI endpoint, but rather do a PATCH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PATCH /users/42</a:t>
            </a:r>
          </a:p>
        </p:txBody>
      </p:sp>
    </p:spTree>
    <p:extLst>
      <p:ext uri="{BB962C8B-B14F-4D97-AF65-F5344CB8AC3E}">
        <p14:creationId xmlns:p14="http://schemas.microsoft.com/office/powerpoint/2010/main" val="19446026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259" y="1825624"/>
            <a:ext cx="11572407" cy="4770047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 </a:t>
            </a:r>
            <a:r>
              <a:rPr lang="en-US" i="1" dirty="0"/>
              <a:t>GET /users/42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/users/42</a:t>
            </a:r>
            <a:r>
              <a:rPr lang="en-US" b="1" i="1" dirty="0"/>
              <a:t>.json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)  </a:t>
            </a:r>
            <a:r>
              <a:rPr lang="en-US" i="1" dirty="0"/>
              <a:t>GET /users/42</a:t>
            </a:r>
            <a:r>
              <a:rPr lang="en-US" b="1" i="1" dirty="0"/>
              <a:t>.xml</a:t>
            </a:r>
          </a:p>
          <a:p>
            <a:r>
              <a:rPr lang="en-US" dirty="0"/>
              <a:t>For what you know, the REST service could store users in a SQL database or a CSV file</a:t>
            </a:r>
          </a:p>
          <a:p>
            <a:r>
              <a:rPr lang="en-US" dirty="0"/>
              <a:t>What you get is a </a:t>
            </a:r>
            <a:r>
              <a:rPr lang="en-US" i="1" dirty="0"/>
              <a:t>representation</a:t>
            </a:r>
            <a:r>
              <a:rPr lang="en-US" dirty="0"/>
              <a:t> of a resource, which can be in different formats, based on client’s needs</a:t>
            </a:r>
          </a:p>
          <a:p>
            <a:r>
              <a:rPr lang="en-US" dirty="0"/>
              <a:t>But what’s the problem here?</a:t>
            </a:r>
          </a:p>
        </p:txBody>
      </p:sp>
    </p:spTree>
    <p:extLst>
      <p:ext uri="{BB962C8B-B14F-4D97-AF65-F5344CB8AC3E}">
        <p14:creationId xmlns:p14="http://schemas.microsoft.com/office/powerpoint/2010/main" val="4846146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0292"/>
            <a:ext cx="10515600" cy="1325563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79" y="1435855"/>
            <a:ext cx="11654852" cy="5167312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 </a:t>
            </a:r>
            <a:r>
              <a:rPr lang="en-US" i="1" dirty="0"/>
              <a:t>GET /users/42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/users/42</a:t>
            </a:r>
            <a:r>
              <a:rPr lang="en-US" b="1" i="1" dirty="0"/>
              <a:t>.json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) </a:t>
            </a:r>
            <a:r>
              <a:rPr lang="en-US" i="1" dirty="0"/>
              <a:t>GET /users/42</a:t>
            </a:r>
            <a:r>
              <a:rPr lang="en-US" b="1" i="1" dirty="0"/>
              <a:t>.xml</a:t>
            </a:r>
          </a:p>
          <a:p>
            <a:r>
              <a:rPr lang="en-US" dirty="0"/>
              <a:t>Because the URIs are different, they are technically 3 </a:t>
            </a:r>
            <a:r>
              <a:rPr lang="en-US" i="1" dirty="0"/>
              <a:t>different</a:t>
            </a:r>
            <a:r>
              <a:rPr lang="en-US" dirty="0"/>
              <a:t> resources</a:t>
            </a:r>
          </a:p>
          <a:p>
            <a:pPr lvl="1"/>
            <a:r>
              <a:rPr lang="en-US" dirty="0"/>
              <a:t>whether they map to the same entity on the backend is another story…</a:t>
            </a:r>
          </a:p>
          <a:p>
            <a:r>
              <a:rPr lang="en-US" dirty="0"/>
              <a:t>A URI has no concept of type: adding a “</a:t>
            </a:r>
            <a:r>
              <a:rPr lang="en-US" i="1" dirty="0"/>
              <a:t>.</a:t>
            </a:r>
            <a:r>
              <a:rPr lang="en-US" i="1" dirty="0" err="1"/>
              <a:t>json</a:t>
            </a:r>
            <a:r>
              <a:rPr lang="en-US" dirty="0"/>
              <a:t>” extension does NOT change the semantics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086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5"/>
            <a:ext cx="11684832" cy="4830008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GET </a:t>
            </a:r>
            <a:r>
              <a:rPr lang="en-US" b="1" i="1" dirty="0"/>
              <a:t>/users/42</a:t>
            </a:r>
          </a:p>
          <a:p>
            <a:r>
              <a:rPr lang="en-US" dirty="0"/>
              <a:t>You should avoid type extensions on your resources</a:t>
            </a:r>
          </a:p>
          <a:p>
            <a:pPr lvl="1"/>
            <a:r>
              <a:rPr lang="en-US" dirty="0"/>
              <a:t>although you might see many APIs doing it…</a:t>
            </a:r>
          </a:p>
          <a:p>
            <a:r>
              <a:rPr lang="en-US" dirty="0"/>
              <a:t>Choosing among different types should be based on HTTP headers like </a:t>
            </a:r>
            <a:r>
              <a:rPr lang="en-US" i="1" dirty="0"/>
              <a:t>Accept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“</a:t>
            </a:r>
            <a:r>
              <a:rPr lang="en-US" i="1" dirty="0"/>
              <a:t>Accept: application/</a:t>
            </a:r>
            <a:r>
              <a:rPr lang="en-US" i="1" dirty="0" err="1"/>
              <a:t>json</a:t>
            </a:r>
            <a:r>
              <a:rPr lang="en-US" dirty="0"/>
              <a:t>”</a:t>
            </a:r>
          </a:p>
          <a:p>
            <a:r>
              <a:rPr lang="en-US" dirty="0"/>
              <a:t>If a client asks for a specific representation (</a:t>
            </a:r>
            <a:r>
              <a:rPr lang="en-US" dirty="0" err="1"/>
              <a:t>eg</a:t>
            </a:r>
            <a:r>
              <a:rPr lang="en-US" dirty="0"/>
              <a:t> XML), that does not mean that the server would support it</a:t>
            </a:r>
          </a:p>
          <a:p>
            <a:r>
              <a:rPr lang="en-US" dirty="0"/>
              <a:t>If Accept missing, or generic </a:t>
            </a:r>
            <a:r>
              <a:rPr lang="en-US" i="1" dirty="0"/>
              <a:t>*/*, </a:t>
            </a:r>
            <a:r>
              <a:rPr lang="en-US" dirty="0"/>
              <a:t>server would just use the default representation (e.g., JSON)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711806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and Dynamic Resources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50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899" y="1825624"/>
            <a:ext cx="11675659" cy="4814011"/>
          </a:xfrm>
        </p:spPr>
        <p:txBody>
          <a:bodyPr>
            <a:normAutofit/>
          </a:bodyPr>
          <a:lstStyle/>
          <a:p>
            <a:r>
              <a:rPr lang="en-US" dirty="0"/>
              <a:t>HTML files </a:t>
            </a:r>
          </a:p>
          <a:p>
            <a:pPr lvl="1"/>
            <a:r>
              <a:rPr lang="en-US" dirty="0"/>
              <a:t>usually just a single </a:t>
            </a:r>
            <a:r>
              <a:rPr lang="en-US" i="1" dirty="0"/>
              <a:t>index.html</a:t>
            </a:r>
            <a:r>
              <a:rPr lang="en-US" dirty="0"/>
              <a:t> is SPAs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JavaScript source files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bundle.js</a:t>
            </a:r>
          </a:p>
          <a:p>
            <a:r>
              <a:rPr lang="en-US" dirty="0"/>
              <a:t>Images, documents, or any type of files to download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PDFs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8273393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665" y="1825625"/>
            <a:ext cx="11696131" cy="4848130"/>
          </a:xfrm>
        </p:spPr>
        <p:txBody>
          <a:bodyPr/>
          <a:lstStyle/>
          <a:p>
            <a:r>
              <a:rPr lang="en-US" dirty="0"/>
              <a:t>Data that usually change through time</a:t>
            </a:r>
          </a:p>
          <a:p>
            <a:r>
              <a:rPr lang="en-US" dirty="0"/>
              <a:t>Can depend on user interactions </a:t>
            </a:r>
          </a:p>
          <a:p>
            <a:pPr lvl="1"/>
            <a:r>
              <a:rPr lang="en-US" dirty="0"/>
              <a:t>create an account, add items to a shopping cart, etc.</a:t>
            </a:r>
          </a:p>
          <a:p>
            <a:r>
              <a:rPr lang="en-US" dirty="0"/>
              <a:t>Could have long term storage in SQL and NoSQL databases</a:t>
            </a:r>
          </a:p>
          <a:p>
            <a:r>
              <a:rPr lang="en-US" dirty="0"/>
              <a:t>In REST, usually we will get a </a:t>
            </a:r>
            <a:r>
              <a:rPr lang="en-US" i="1" dirty="0"/>
              <a:t>representation</a:t>
            </a:r>
            <a:r>
              <a:rPr lang="en-US" dirty="0"/>
              <a:t> of those resource in JSON format</a:t>
            </a:r>
          </a:p>
          <a:p>
            <a:r>
              <a:rPr lang="en-US" dirty="0"/>
              <a:t>Handling/generation of dynamic resources usually depend on </a:t>
            </a:r>
            <a:r>
              <a:rPr lang="en-US" i="1" dirty="0"/>
              <a:t>business logic </a:t>
            </a:r>
            <a:r>
              <a:rPr lang="en-US" dirty="0"/>
              <a:t>in the so called </a:t>
            </a:r>
            <a:r>
              <a:rPr lang="en-US" i="1" dirty="0"/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2790264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699" y="1825625"/>
            <a:ext cx="1176337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IP address is not enough to establish a TCP connection to a remote server</a:t>
            </a:r>
          </a:p>
          <a:p>
            <a:r>
              <a:rPr lang="en-US" dirty="0"/>
              <a:t>Need to also know the “</a:t>
            </a:r>
            <a:r>
              <a:rPr lang="en-US" i="1" dirty="0"/>
              <a:t>port</a:t>
            </a:r>
            <a:r>
              <a:rPr lang="en-US" dirty="0"/>
              <a:t>”, which is a number in 0-65535 (2^16 -1) </a:t>
            </a:r>
          </a:p>
          <a:p>
            <a:r>
              <a:rPr lang="en-US" dirty="0"/>
              <a:t>A </a:t>
            </a:r>
            <a:r>
              <a:rPr lang="en-US" i="1" dirty="0"/>
              <a:t>server application </a:t>
            </a:r>
            <a:r>
              <a:rPr lang="en-US" dirty="0"/>
              <a:t>running on a remote </a:t>
            </a:r>
            <a:r>
              <a:rPr lang="en-US" i="1" dirty="0"/>
              <a:t>server machine</a:t>
            </a:r>
            <a:r>
              <a:rPr lang="en-US" dirty="0"/>
              <a:t> will need to specify on which “</a:t>
            </a:r>
            <a:r>
              <a:rPr lang="en-US" i="1" dirty="0"/>
              <a:t>port</a:t>
            </a:r>
            <a:r>
              <a:rPr lang="en-US" dirty="0"/>
              <a:t>” it is listening to</a:t>
            </a:r>
          </a:p>
          <a:p>
            <a:r>
              <a:rPr lang="en-US" dirty="0"/>
              <a:t>On same machine, you can have several different applications binding to different ports </a:t>
            </a:r>
          </a:p>
          <a:p>
            <a:r>
              <a:rPr lang="en-US" dirty="0"/>
              <a:t>The range 0-1023 is for </a:t>
            </a:r>
            <a:r>
              <a:rPr lang="en-US" i="1" dirty="0"/>
              <a:t>reserved</a:t>
            </a:r>
            <a:r>
              <a:rPr lang="en-US" dirty="0"/>
              <a:t> ports, for very specific, well known types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068450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 Dynamic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665" y="1825624"/>
            <a:ext cx="11457295" cy="47798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“Usually”, the static resources will define the </a:t>
            </a:r>
            <a:r>
              <a:rPr lang="en-US" i="1" dirty="0"/>
              <a:t>frontend</a:t>
            </a:r>
            <a:r>
              <a:rPr lang="en-US" dirty="0"/>
              <a:t> of a web application</a:t>
            </a:r>
          </a:p>
          <a:p>
            <a:pPr lvl="1"/>
            <a:r>
              <a:rPr lang="en-US" dirty="0"/>
              <a:t>HTML/CSS/JS/images/etc.</a:t>
            </a:r>
          </a:p>
          <a:p>
            <a:r>
              <a:rPr lang="en-US" dirty="0"/>
              <a:t>The </a:t>
            </a:r>
            <a:r>
              <a:rPr lang="en-US" i="1" dirty="0"/>
              <a:t>backend</a:t>
            </a:r>
            <a:r>
              <a:rPr lang="en-US" dirty="0"/>
              <a:t> will be a server providing data via JSON, and long term storage with databases</a:t>
            </a:r>
          </a:p>
          <a:p>
            <a:r>
              <a:rPr lang="en-US" i="1" dirty="0"/>
              <a:t>Backend</a:t>
            </a:r>
            <a:r>
              <a:rPr lang="en-US" dirty="0"/>
              <a:t> will be a process with business logic written in some programming language (JS, or Java and C#)</a:t>
            </a:r>
          </a:p>
          <a:p>
            <a:r>
              <a:rPr lang="en-US" dirty="0"/>
              <a:t>Still, for both static and dynamic resources going to use HTTP</a:t>
            </a:r>
          </a:p>
        </p:txBody>
      </p:sp>
    </p:spTree>
    <p:extLst>
      <p:ext uri="{BB962C8B-B14F-4D97-AF65-F5344CB8AC3E}">
        <p14:creationId xmlns:p14="http://schemas.microsoft.com/office/powerpoint/2010/main" val="25592276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" y="187893"/>
            <a:ext cx="11513820" cy="1416640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/>
              <a:t>Frontend</a:t>
            </a:r>
            <a:r>
              <a:rPr lang="en-US" dirty="0"/>
              <a:t> (e.g., React app) static assets still need to be provided by a HTTP server</a:t>
            </a:r>
            <a:endParaRPr lang="en-US" i="1" dirty="0"/>
          </a:p>
          <a:p>
            <a:r>
              <a:rPr lang="en-US" i="1" dirty="0"/>
              <a:t>Backend</a:t>
            </a:r>
            <a:r>
              <a:rPr lang="en-US" dirty="0"/>
              <a:t> (e.g., REST API) with business logic and access to database is still a HTTP server</a:t>
            </a: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7294" y="3607772"/>
            <a:ext cx="1298574" cy="129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94" y="1629782"/>
            <a:ext cx="2270126" cy="1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94" y="5084481"/>
            <a:ext cx="2270126" cy="1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35723" y="3308637"/>
            <a:ext cx="200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localhost:8080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5723" y="4597567"/>
            <a:ext cx="200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localhost:8081</a:t>
            </a:r>
          </a:p>
        </p:txBody>
      </p:sp>
      <p:cxnSp>
        <p:nvCxnSpPr>
          <p:cNvPr id="6" name="Straight Arrow Connector 5"/>
          <p:cNvCxnSpPr>
            <a:stCxn id="1028" idx="1"/>
            <a:endCxn id="1030" idx="1"/>
          </p:cNvCxnSpPr>
          <p:nvPr/>
        </p:nvCxnSpPr>
        <p:spPr>
          <a:xfrm flipV="1">
            <a:off x="2515868" y="2484157"/>
            <a:ext cx="4289426" cy="17729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28" idx="1"/>
            <a:endCxn id="7" idx="1"/>
          </p:cNvCxnSpPr>
          <p:nvPr/>
        </p:nvCxnSpPr>
        <p:spPr>
          <a:xfrm>
            <a:off x="2515868" y="4257059"/>
            <a:ext cx="4289426" cy="16817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82210" y="1988897"/>
            <a:ext cx="17059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GET /</a:t>
            </a:r>
          </a:p>
          <a:p>
            <a:r>
              <a:rPr lang="en-US" sz="2000" dirty="0"/>
              <a:t>GET /style.css</a:t>
            </a:r>
          </a:p>
          <a:p>
            <a:r>
              <a:rPr lang="en-US" sz="2000" dirty="0"/>
              <a:t>GET /bundle.js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62287" y="5509558"/>
            <a:ext cx="3093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GET /</a:t>
            </a:r>
            <a:r>
              <a:rPr lang="en-US" sz="2000" dirty="0" err="1"/>
              <a:t>api</a:t>
            </a:r>
            <a:r>
              <a:rPr lang="en-US" sz="2000" dirty="0"/>
              <a:t>/products</a:t>
            </a:r>
          </a:p>
          <a:p>
            <a:r>
              <a:rPr lang="en-US" sz="2000" dirty="0"/>
              <a:t>POST /</a:t>
            </a:r>
            <a:r>
              <a:rPr lang="en-US" sz="2000" dirty="0" err="1"/>
              <a:t>api</a:t>
            </a:r>
            <a:r>
              <a:rPr lang="en-US" sz="2000" dirty="0"/>
              <a:t>/products</a:t>
            </a:r>
          </a:p>
          <a:p>
            <a:r>
              <a:rPr lang="en-US" sz="2000" dirty="0"/>
              <a:t>DELETE /</a:t>
            </a:r>
            <a:r>
              <a:rPr lang="en-US" sz="2000" dirty="0" err="1"/>
              <a:t>api</a:t>
            </a:r>
            <a:r>
              <a:rPr lang="en-US" sz="2000" dirty="0"/>
              <a:t>/products/42</a:t>
            </a:r>
          </a:p>
        </p:txBody>
      </p:sp>
      <p:pic>
        <p:nvPicPr>
          <p:cNvPr id="1032" name="Picture 8" descr="Image result for database sql 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906" y="5229265"/>
            <a:ext cx="1412874" cy="141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stCxn id="7" idx="3"/>
            <a:endCxn id="1032" idx="1"/>
          </p:cNvCxnSpPr>
          <p:nvPr/>
        </p:nvCxnSpPr>
        <p:spPr>
          <a:xfrm>
            <a:off x="9075420" y="5938856"/>
            <a:ext cx="1086486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861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" y="187893"/>
            <a:ext cx="11513820" cy="2028670"/>
          </a:xfrm>
        </p:spPr>
        <p:txBody>
          <a:bodyPr>
            <a:normAutofit fontScale="92500"/>
          </a:bodyPr>
          <a:lstStyle/>
          <a:p>
            <a:r>
              <a:rPr lang="en-US" dirty="0"/>
              <a:t>From point of view of the browser, no difference between static assets and JSON responses from a REST API</a:t>
            </a:r>
          </a:p>
          <a:p>
            <a:pPr lvl="1"/>
            <a:r>
              <a:rPr lang="en-US" dirty="0"/>
              <a:t>still going to use HTTP</a:t>
            </a:r>
          </a:p>
          <a:p>
            <a:r>
              <a:rPr lang="en-US" i="1" dirty="0"/>
              <a:t>Frontend</a:t>
            </a:r>
            <a:r>
              <a:rPr lang="en-US" dirty="0"/>
              <a:t> and </a:t>
            </a:r>
            <a:r>
              <a:rPr lang="en-US" i="1" dirty="0"/>
              <a:t>backend</a:t>
            </a:r>
            <a:r>
              <a:rPr lang="en-US" dirty="0"/>
              <a:t> can be handled by the same HTTP server</a:t>
            </a: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07794" y="4462147"/>
            <a:ext cx="1298574" cy="129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317" y="4257059"/>
            <a:ext cx="2270126" cy="170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84326" y="6258727"/>
            <a:ext cx="200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localhost:8080</a:t>
            </a:r>
          </a:p>
        </p:txBody>
      </p:sp>
      <p:cxnSp>
        <p:nvCxnSpPr>
          <p:cNvPr id="12" name="Straight Arrow Connector 11"/>
          <p:cNvCxnSpPr>
            <a:stCxn id="1028" idx="1"/>
            <a:endCxn id="7" idx="1"/>
          </p:cNvCxnSpPr>
          <p:nvPr/>
        </p:nvCxnSpPr>
        <p:spPr>
          <a:xfrm>
            <a:off x="2706368" y="5111434"/>
            <a:ext cx="427894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46613" y="3070937"/>
            <a:ext cx="27984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GET /</a:t>
            </a:r>
          </a:p>
          <a:p>
            <a:r>
              <a:rPr lang="en-US" sz="2000" dirty="0"/>
              <a:t>GET /style.css</a:t>
            </a:r>
          </a:p>
          <a:p>
            <a:r>
              <a:rPr lang="en-US" sz="2000" dirty="0"/>
              <a:t>GET /bundle.js</a:t>
            </a:r>
          </a:p>
          <a:p>
            <a:r>
              <a:rPr lang="en-US" sz="2000" dirty="0"/>
              <a:t>GET /</a:t>
            </a:r>
            <a:r>
              <a:rPr lang="en-US" sz="2000" dirty="0" err="1"/>
              <a:t>api</a:t>
            </a:r>
            <a:r>
              <a:rPr lang="en-US" sz="2000" dirty="0"/>
              <a:t>/products</a:t>
            </a:r>
          </a:p>
          <a:p>
            <a:r>
              <a:rPr lang="en-US" sz="2000" dirty="0"/>
              <a:t>POST /</a:t>
            </a:r>
            <a:r>
              <a:rPr lang="en-US" sz="2000" dirty="0" err="1"/>
              <a:t>api</a:t>
            </a:r>
            <a:r>
              <a:rPr lang="en-US" sz="2000" dirty="0"/>
              <a:t>/products</a:t>
            </a:r>
          </a:p>
          <a:p>
            <a:r>
              <a:rPr lang="en-US" sz="2000" dirty="0"/>
              <a:t>DELETE /</a:t>
            </a:r>
            <a:r>
              <a:rPr lang="en-US" sz="2000" dirty="0" err="1"/>
              <a:t>api</a:t>
            </a:r>
            <a:r>
              <a:rPr lang="en-US" sz="2000" dirty="0"/>
              <a:t>/products/42</a:t>
            </a:r>
          </a:p>
        </p:txBody>
      </p:sp>
      <p:pic>
        <p:nvPicPr>
          <p:cNvPr id="1032" name="Picture 8" descr="Image result for database sql 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906" y="4401843"/>
            <a:ext cx="1412874" cy="141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stCxn id="7" idx="3"/>
            <a:endCxn id="1032" idx="1"/>
          </p:cNvCxnSpPr>
          <p:nvPr/>
        </p:nvCxnSpPr>
        <p:spPr>
          <a:xfrm>
            <a:off x="9255443" y="5111434"/>
            <a:ext cx="906463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288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to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703" y="1825624"/>
            <a:ext cx="11565924" cy="4651375"/>
          </a:xfrm>
        </p:spPr>
        <p:txBody>
          <a:bodyPr>
            <a:normAutofit fontScale="92500"/>
          </a:bodyPr>
          <a:lstStyle/>
          <a:p>
            <a:r>
              <a:rPr lang="en-US" dirty="0"/>
              <a:t>0: dynamically allocated (see next slide)</a:t>
            </a:r>
          </a:p>
          <a:p>
            <a:r>
              <a:rPr lang="en-US" dirty="0"/>
              <a:t>22: for SSH connections</a:t>
            </a:r>
          </a:p>
          <a:p>
            <a:pPr lvl="1"/>
            <a:r>
              <a:rPr lang="en-US" dirty="0"/>
              <a:t>Very common when you need to connect to a remote server using a terminal</a:t>
            </a:r>
          </a:p>
          <a:p>
            <a:r>
              <a:rPr lang="en-US" dirty="0"/>
              <a:t>80: for a HTTP connection</a:t>
            </a:r>
          </a:p>
          <a:p>
            <a:pPr lvl="1"/>
            <a:r>
              <a:rPr lang="en-US" dirty="0"/>
              <a:t>When browsing the web without encryption </a:t>
            </a:r>
          </a:p>
          <a:p>
            <a:r>
              <a:rPr lang="en-US" dirty="0"/>
              <a:t>443: for HTTPS, </a:t>
            </a:r>
            <a:r>
              <a:rPr lang="en-US" dirty="0" err="1"/>
              <a:t>ie</a:t>
            </a:r>
            <a:r>
              <a:rPr lang="en-US" dirty="0"/>
              <a:t> secure/encrypted HTTP over TLS/SSL</a:t>
            </a:r>
          </a:p>
          <a:p>
            <a:pPr lvl="1"/>
            <a:r>
              <a:rPr lang="en-US" dirty="0"/>
              <a:t>More and more common nowadays, even when no user authentication</a:t>
            </a:r>
          </a:p>
          <a:p>
            <a:r>
              <a:rPr lang="en-US" dirty="0"/>
              <a:t>8080: unreserved port. </a:t>
            </a:r>
          </a:p>
          <a:p>
            <a:pPr lvl="1"/>
            <a:r>
              <a:rPr lang="en-US" dirty="0"/>
              <a:t>“Typically” used by tools when running a HTTP server locally on your machine </a:t>
            </a:r>
          </a:p>
        </p:txBody>
      </p:sp>
    </p:spTree>
    <p:extLst>
      <p:ext uri="{BB962C8B-B14F-4D97-AF65-F5344CB8AC3E}">
        <p14:creationId xmlns:p14="http://schemas.microsoft.com/office/powerpoint/2010/main" val="1519923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Ephemeral/Dynamic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61" y="1825624"/>
            <a:ext cx="11635409" cy="47607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“Typically” in range  49152–65535</a:t>
            </a:r>
          </a:p>
          <a:p>
            <a:pPr lvl="1"/>
            <a:r>
              <a:rPr lang="en-US" dirty="0"/>
              <a:t>But will vary based on the OS</a:t>
            </a:r>
          </a:p>
          <a:p>
            <a:r>
              <a:rPr lang="en-US" dirty="0"/>
              <a:t>For short-lived communications</a:t>
            </a:r>
          </a:p>
          <a:p>
            <a:pPr lvl="1"/>
            <a:r>
              <a:rPr lang="en-US" dirty="0"/>
              <a:t>When you establish a connection to a remote server, a port will be open locally to read the responses</a:t>
            </a:r>
          </a:p>
          <a:p>
            <a:r>
              <a:rPr lang="en-US" dirty="0"/>
              <a:t>During development, when using port 0</a:t>
            </a:r>
          </a:p>
          <a:p>
            <a:pPr lvl="1"/>
            <a:r>
              <a:rPr lang="en-US" dirty="0"/>
              <a:t>Get a dynamic port which is free, not used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if you want to start a server locally for debugging/testing, you might want to avoid conflicts with other applications using the same port</a:t>
            </a:r>
          </a:p>
          <a:p>
            <a:pPr lvl="1"/>
            <a:r>
              <a:rPr lang="en-US" dirty="0"/>
              <a:t>Essential when you run tests in parallel, and need several server instances</a:t>
            </a:r>
          </a:p>
        </p:txBody>
      </p:sp>
    </p:spTree>
    <p:extLst>
      <p:ext uri="{BB962C8B-B14F-4D97-AF65-F5344CB8AC3E}">
        <p14:creationId xmlns:p14="http://schemas.microsoft.com/office/powerpoint/2010/main" val="4127084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nothing specified, browsers do default to known ports for the given protocol</a:t>
            </a:r>
          </a:p>
          <a:p>
            <a:pPr lvl="1"/>
            <a:r>
              <a:rPr lang="en-US" dirty="0"/>
              <a:t>Default protocol is HTTP, and default resource is the root “/”</a:t>
            </a:r>
          </a:p>
          <a:p>
            <a:r>
              <a:rPr lang="en-US" dirty="0"/>
              <a:t>So typing </a:t>
            </a:r>
            <a:r>
              <a:rPr lang="en-US" i="1" dirty="0"/>
              <a:t>www.google.com</a:t>
            </a:r>
            <a:r>
              <a:rPr lang="en-US" dirty="0"/>
              <a:t> is equivalent to </a:t>
            </a:r>
            <a:r>
              <a:rPr lang="en-US" b="1" i="1" dirty="0"/>
              <a:t>http://</a:t>
            </a:r>
            <a:r>
              <a:rPr lang="en-US" i="1" dirty="0"/>
              <a:t>www.google.com</a:t>
            </a:r>
            <a:r>
              <a:rPr lang="en-US" b="1" i="1" dirty="0"/>
              <a:t>:80/</a:t>
            </a:r>
          </a:p>
          <a:p>
            <a:r>
              <a:rPr lang="en-US" dirty="0"/>
              <a:t>Typing http</a:t>
            </a:r>
            <a:r>
              <a:rPr lang="en-US" b="1" dirty="0"/>
              <a:t>s</a:t>
            </a:r>
            <a:r>
              <a:rPr lang="en-US" dirty="0"/>
              <a:t>://www.google.com is equivalent to http</a:t>
            </a:r>
            <a:r>
              <a:rPr lang="en-US" b="1" dirty="0"/>
              <a:t>s</a:t>
            </a:r>
            <a:r>
              <a:rPr lang="en-US" dirty="0"/>
              <a:t>://www.google.com</a:t>
            </a:r>
            <a:r>
              <a:rPr lang="en-US" b="1" dirty="0"/>
              <a:t>:443/</a:t>
            </a:r>
          </a:p>
          <a:p>
            <a:r>
              <a:rPr lang="en-US" dirty="0"/>
              <a:t>Note: the page you request might not be the one you will get, as you could get a HTTP </a:t>
            </a:r>
            <a:r>
              <a:rPr lang="en-US" i="1" dirty="0"/>
              <a:t>3xx redirection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71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98" y="1690688"/>
            <a:ext cx="4067236" cy="50323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Router has IP accessible from internet</a:t>
            </a:r>
          </a:p>
          <a:p>
            <a:r>
              <a:rPr lang="en-US" dirty="0"/>
              <a:t>Machines connected to it have local IP not visible from outside</a:t>
            </a:r>
          </a:p>
          <a:p>
            <a:r>
              <a:rPr lang="en-US" dirty="0"/>
              <a:t>Cannot use mobile to connect to such machines, unless special settings on router, or </a:t>
            </a:r>
            <a:r>
              <a:rPr lang="en-US" dirty="0" err="1"/>
              <a:t>WiFi</a:t>
            </a:r>
            <a:r>
              <a:rPr lang="en-US" dirty="0"/>
              <a:t> directly to same router</a:t>
            </a:r>
          </a:p>
          <a:p>
            <a:r>
              <a:rPr lang="en-US" dirty="0"/>
              <a:t>Router might block machine-to-machine communications on same network for security reasons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027" y="1584511"/>
            <a:ext cx="75342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96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URL (Uniform Resource Locator)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10580" cy="16168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Reference to a web resource and how to retrieve it</a:t>
            </a:r>
          </a:p>
          <a:p>
            <a:r>
              <a:rPr lang="en-US" b="1" dirty="0"/>
              <a:t>scheme:[//[</a:t>
            </a:r>
            <a:r>
              <a:rPr lang="en-US" b="1" dirty="0" err="1"/>
              <a:t>user:password</a:t>
            </a:r>
            <a:r>
              <a:rPr lang="en-US" b="1" dirty="0"/>
              <a:t>@]host[:port]][/]path[?query][#fragment]</a:t>
            </a:r>
          </a:p>
          <a:p>
            <a:r>
              <a:rPr lang="en-US" dirty="0"/>
              <a:t>https://en.wikipedia.org:443/wiki/Uniform_Resource_Locator#Syntax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7565" y="3972210"/>
            <a:ext cx="135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scheme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66236" y="4066676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05201" y="4784660"/>
            <a:ext cx="88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6343" y="4809631"/>
            <a:ext cx="900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80063" y="3972210"/>
            <a:ext cx="136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fragmet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373360" y="3377133"/>
            <a:ext cx="17450" cy="6594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714743" y="3311818"/>
            <a:ext cx="4484" cy="7560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502177" y="3377133"/>
            <a:ext cx="12808" cy="14157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0"/>
          </p:cNvCxnSpPr>
          <p:nvPr/>
        </p:nvCxnSpPr>
        <p:spPr>
          <a:xfrm flipV="1">
            <a:off x="4979893" y="3247482"/>
            <a:ext cx="0" cy="8191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322225" y="3377134"/>
            <a:ext cx="24491" cy="13254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23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1825625"/>
            <a:ext cx="11818044" cy="486716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Scheme</a:t>
            </a:r>
            <a:r>
              <a:rPr lang="en-US" dirty="0"/>
              <a:t>: how to access the resource</a:t>
            </a:r>
          </a:p>
          <a:p>
            <a:pPr lvl="1"/>
            <a:r>
              <a:rPr lang="en-US" dirty="0"/>
              <a:t>http, https, file, ftp, etc.</a:t>
            </a:r>
          </a:p>
          <a:p>
            <a:r>
              <a:rPr lang="en-US" b="1" dirty="0"/>
              <a:t>Host</a:t>
            </a:r>
            <a:r>
              <a:rPr lang="en-US" dirty="0"/>
              <a:t>: the name of the server, or directly its numeric IP address</a:t>
            </a:r>
          </a:p>
          <a:p>
            <a:r>
              <a:rPr lang="en-US" b="1" dirty="0"/>
              <a:t>Port</a:t>
            </a:r>
            <a:r>
              <a:rPr lang="en-US" dirty="0"/>
              <a:t>: the listening port you will connect to on the remote server</a:t>
            </a:r>
          </a:p>
          <a:p>
            <a:r>
              <a:rPr lang="en-US" b="1" dirty="0"/>
              <a:t>Path</a:t>
            </a:r>
            <a:r>
              <a:rPr lang="en-US" dirty="0"/>
              <a:t>: identifies the resource, usually in a hierarchical format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/a/b/c  </a:t>
            </a:r>
          </a:p>
          <a:p>
            <a:r>
              <a:rPr lang="en-US" b="1" dirty="0"/>
              <a:t>Query</a:t>
            </a:r>
            <a:r>
              <a:rPr lang="en-US" dirty="0"/>
              <a:t>: starting with “?”, list of &lt;key&gt;=&lt;value&gt; properties, separated by “&amp;”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https://github.com/search</a:t>
            </a:r>
            <a:r>
              <a:rPr lang="en-US" b="1" dirty="0"/>
              <a:t>?q=java&amp;type=Repositories&amp;ref=searchresults</a:t>
            </a:r>
          </a:p>
          <a:p>
            <a:r>
              <a:rPr lang="en-US" b="1" dirty="0"/>
              <a:t>Fragment</a:t>
            </a:r>
            <a:r>
              <a:rPr lang="en-US" dirty="0"/>
              <a:t>: identifier of further resource, usually inside the main you requested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 section inside an HTML page</a:t>
            </a:r>
          </a:p>
        </p:txBody>
      </p:sp>
    </p:spTree>
    <p:extLst>
      <p:ext uri="{BB962C8B-B14F-4D97-AF65-F5344CB8AC3E}">
        <p14:creationId xmlns:p14="http://schemas.microsoft.com/office/powerpoint/2010/main" val="361389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00" y="119225"/>
            <a:ext cx="11807100" cy="183657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https://github.com/search</a:t>
            </a:r>
            <a:r>
              <a:rPr lang="en-US" b="1" dirty="0">
                <a:hlinkClick r:id="rId2"/>
              </a:rPr>
              <a:t>?</a:t>
            </a:r>
            <a:r>
              <a:rPr lang="en-US" dirty="0">
                <a:hlinkClick r:id="rId2"/>
              </a:rPr>
              <a:t>utf8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%E2%9C%93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q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stars%3A%22%3E+100%22+language%3AJava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type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Repositories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ref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advsearch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/>
              <a:t>=</a:t>
            </a:r>
          </a:p>
          <a:p>
            <a:r>
              <a:rPr lang="en-US" dirty="0"/>
              <a:t>The asked page/resource is </a:t>
            </a:r>
            <a:r>
              <a:rPr lang="en-US" b="1" dirty="0"/>
              <a:t>/search</a:t>
            </a:r>
            <a:r>
              <a:rPr lang="en-US" dirty="0"/>
              <a:t>, where it is retrieved in different ways based on the list of query “?” parameters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4" y="2133600"/>
            <a:ext cx="5393681" cy="447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13" y="2133600"/>
            <a:ext cx="5995987" cy="37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32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URI (Uniform Resource Identifier)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21" y="1825625"/>
            <a:ext cx="11926958" cy="5032375"/>
          </a:xfrm>
        </p:spPr>
        <p:txBody>
          <a:bodyPr>
            <a:normAutofit/>
          </a:bodyPr>
          <a:lstStyle/>
          <a:p>
            <a:r>
              <a:rPr lang="en-US" dirty="0"/>
              <a:t>String of characters used to identify a resource</a:t>
            </a:r>
          </a:p>
          <a:p>
            <a:r>
              <a:rPr lang="en-US" dirty="0"/>
              <a:t>A URL is a URI: </a:t>
            </a:r>
          </a:p>
          <a:p>
            <a:pPr lvl="1"/>
            <a:r>
              <a:rPr lang="en-US" dirty="0"/>
              <a:t>Exactly same format</a:t>
            </a:r>
          </a:p>
          <a:p>
            <a:pPr lvl="1"/>
            <a:r>
              <a:rPr lang="en-US" dirty="0"/>
              <a:t>In URL, the resource is typically located on a network</a:t>
            </a:r>
          </a:p>
          <a:p>
            <a:pPr lvl="1"/>
            <a:r>
              <a:rPr lang="en-US" dirty="0"/>
              <a:t>Given a URL, you should be able to access the resource, which is not necessarily true for URI </a:t>
            </a:r>
          </a:p>
          <a:p>
            <a:r>
              <a:rPr lang="en-US" dirty="0"/>
              <a:t>The distinction between URL and URI is conceptually very thin</a:t>
            </a:r>
          </a:p>
          <a:p>
            <a:pPr lvl="1"/>
            <a:r>
              <a:rPr lang="en-US" dirty="0"/>
              <a:t>Most people use the two terms interchangeably  </a:t>
            </a:r>
          </a:p>
        </p:txBody>
      </p:sp>
    </p:spTree>
    <p:extLst>
      <p:ext uri="{BB962C8B-B14F-4D97-AF65-F5344CB8AC3E}">
        <p14:creationId xmlns:p14="http://schemas.microsoft.com/office/powerpoint/2010/main" val="2134029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89C0-3D8A-2641-A253-74CE8829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9FF02-5237-914A-9A1F-883F4D19D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825624"/>
            <a:ext cx="11079480" cy="4727575"/>
          </a:xfrm>
        </p:spPr>
        <p:txBody>
          <a:bodyPr/>
          <a:lstStyle/>
          <a:p>
            <a:r>
              <a:rPr lang="en-US" dirty="0"/>
              <a:t>5 classes, 3 hours each</a:t>
            </a:r>
          </a:p>
          <a:p>
            <a:r>
              <a:rPr lang="en-US" dirty="0"/>
              <a:t>No lab</a:t>
            </a:r>
          </a:p>
          <a:p>
            <a:pPr lvl="1"/>
            <a:r>
              <a:rPr lang="en-US" dirty="0"/>
              <a:t>but there will be several code examples</a:t>
            </a:r>
          </a:p>
          <a:p>
            <a:r>
              <a:rPr lang="en-US" dirty="0"/>
              <a:t>Course material on GitHub at: </a:t>
            </a:r>
            <a:r>
              <a:rPr lang="en-US" dirty="0">
                <a:hlinkClick r:id="rId2"/>
              </a:rPr>
              <a:t>https://github.com/arcuri82/eci-2019</a:t>
            </a:r>
            <a:endParaRPr lang="en-US" dirty="0"/>
          </a:p>
          <a:p>
            <a:pPr lvl="1"/>
            <a:r>
              <a:rPr lang="en-US" dirty="0"/>
              <a:t>including all slides and code examples</a:t>
            </a:r>
          </a:p>
          <a:p>
            <a:r>
              <a:rPr lang="en-US" dirty="0"/>
              <a:t>Exam: still to be decided</a:t>
            </a:r>
          </a:p>
        </p:txBody>
      </p:sp>
    </p:spTree>
    <p:extLst>
      <p:ext uri="{BB962C8B-B14F-4D97-AF65-F5344CB8AC3E}">
        <p14:creationId xmlns:p14="http://schemas.microsoft.com/office/powerpoint/2010/main" val="183205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not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07" y="1825625"/>
            <a:ext cx="11894695" cy="7002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u="sng" dirty="0">
                <a:solidFill>
                  <a:schemeClr val="accent1"/>
                </a:solidFill>
              </a:rPr>
              <a:t>en.wikipedia.org:443</a:t>
            </a:r>
            <a:r>
              <a:rPr lang="en-US" dirty="0"/>
              <a:t>/wiki/Uniform_Resource_Locator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01069" y="2992769"/>
            <a:ext cx="1909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host:port</a:t>
            </a: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330975" y="2498494"/>
            <a:ext cx="0" cy="5643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7338" y="4549515"/>
            <a:ext cx="11669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Host and port are needed to establish a TCP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But what data should we send to specify that we want to retrieve the HTML page at that location?</a:t>
            </a:r>
          </a:p>
        </p:txBody>
      </p:sp>
    </p:spTree>
    <p:extLst>
      <p:ext uri="{BB962C8B-B14F-4D97-AF65-F5344CB8AC3E}">
        <p14:creationId xmlns:p14="http://schemas.microsoft.com/office/powerpoint/2010/main" val="3530133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304" y="1825625"/>
            <a:ext cx="11542644" cy="4787210"/>
          </a:xfrm>
        </p:spPr>
        <p:txBody>
          <a:bodyPr>
            <a:normAutofit/>
          </a:bodyPr>
          <a:lstStyle/>
          <a:p>
            <a:r>
              <a:rPr lang="en-US" dirty="0"/>
              <a:t>When you ask your browser to display “</a:t>
            </a:r>
            <a:r>
              <a:rPr lang="en-US" i="1" dirty="0"/>
              <a:t>http://www.google.com:80</a:t>
            </a:r>
            <a:r>
              <a:rPr lang="en-US" dirty="0"/>
              <a:t>”, the browser will do a TCP connection to the remote server</a:t>
            </a:r>
          </a:p>
          <a:p>
            <a:r>
              <a:rPr lang="en-US" dirty="0"/>
              <a:t>The browser will send a command on this TCP connection, which is a stream of bytes</a:t>
            </a:r>
          </a:p>
          <a:p>
            <a:pPr lvl="1"/>
            <a:r>
              <a:rPr lang="en-US" dirty="0"/>
              <a:t>Think about it like a byte[] array </a:t>
            </a:r>
          </a:p>
          <a:p>
            <a:r>
              <a:rPr lang="en-US" dirty="0"/>
              <a:t>HTTP (Hypertext Transfer Protocol) is the </a:t>
            </a:r>
            <a:r>
              <a:rPr lang="en-US" i="1" dirty="0"/>
              <a:t>protocol</a:t>
            </a:r>
            <a:r>
              <a:rPr lang="en-US" dirty="0"/>
              <a:t> used to define the structure of the sent/received byte[] arrays</a:t>
            </a:r>
          </a:p>
        </p:txBody>
      </p:sp>
    </p:spTree>
    <p:extLst>
      <p:ext uri="{BB962C8B-B14F-4D97-AF65-F5344CB8AC3E}">
        <p14:creationId xmlns:p14="http://schemas.microsoft.com/office/powerpoint/2010/main" val="640663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Server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045" y="1825625"/>
            <a:ext cx="1164899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program that </a:t>
            </a:r>
            <a:r>
              <a:rPr lang="en-US" i="1" dirty="0"/>
              <a:t>opens</a:t>
            </a:r>
            <a:r>
              <a:rPr lang="en-US" dirty="0"/>
              <a:t> a TCP port (</a:t>
            </a:r>
            <a:r>
              <a:rPr lang="en-US" dirty="0" err="1"/>
              <a:t>eg</a:t>
            </a:r>
            <a:r>
              <a:rPr lang="en-US" dirty="0"/>
              <a:t>, 80 or 443) and </a:t>
            </a:r>
            <a:r>
              <a:rPr lang="en-US" i="1" dirty="0"/>
              <a:t>listens</a:t>
            </a:r>
            <a:r>
              <a:rPr lang="en-US" dirty="0"/>
              <a:t> on incoming requests</a:t>
            </a:r>
          </a:p>
          <a:p>
            <a:r>
              <a:rPr lang="en-US" dirty="0"/>
              <a:t>For each request, will send a HTTP response with the given requested resource    </a:t>
            </a:r>
          </a:p>
          <a:p>
            <a:r>
              <a:rPr lang="en-US" dirty="0"/>
              <a:t>The “resource” might be an </a:t>
            </a:r>
            <a:r>
              <a:rPr lang="en-US" i="1" dirty="0"/>
              <a:t>existing</a:t>
            </a:r>
            <a:r>
              <a:rPr lang="en-US" dirty="0"/>
              <a:t> file on disk (e.g., an html page or JPEG image), or </a:t>
            </a:r>
            <a:r>
              <a:rPr lang="en-US" i="1" dirty="0"/>
              <a:t>created</a:t>
            </a:r>
            <a:r>
              <a:rPr lang="en-US" dirty="0"/>
              <a:t> on the fly (</a:t>
            </a:r>
            <a:r>
              <a:rPr lang="en-US" dirty="0" err="1"/>
              <a:t>eg</a:t>
            </a:r>
            <a:r>
              <a:rPr lang="en-US" dirty="0"/>
              <a:t> based on content in database)</a:t>
            </a:r>
          </a:p>
          <a:p>
            <a:r>
              <a:rPr lang="en-US" dirty="0"/>
              <a:t>In the “old days”, a “web application” was just a set of static files accessible over HTTP </a:t>
            </a:r>
          </a:p>
        </p:txBody>
      </p:sp>
    </p:spTree>
    <p:extLst>
      <p:ext uri="{BB962C8B-B14F-4D97-AF65-F5344CB8AC3E}">
        <p14:creationId xmlns:p14="http://schemas.microsoft.com/office/powerpoint/2010/main" val="3860741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Days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5392" y="1602788"/>
            <a:ext cx="7914554" cy="342257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/where/installed/</a:t>
            </a:r>
          </a:p>
          <a:p>
            <a:pPr marL="0" indent="0">
              <a:buNone/>
            </a:pPr>
            <a:r>
              <a:rPr lang="en-US" dirty="0"/>
              <a:t>                               </a:t>
            </a:r>
            <a:r>
              <a:rPr lang="en-US" i="1" dirty="0"/>
              <a:t>/index.html</a:t>
            </a:r>
          </a:p>
          <a:p>
            <a:pPr marL="0" indent="0">
              <a:buNone/>
            </a:pPr>
            <a:r>
              <a:rPr lang="en-US" dirty="0"/>
              <a:t>                               </a:t>
            </a:r>
            <a:r>
              <a:rPr lang="en-US" i="1" dirty="0"/>
              <a:t>/figs/cat.jpeg</a:t>
            </a:r>
          </a:p>
          <a:p>
            <a:pPr marL="0" indent="0">
              <a:buNone/>
            </a:pPr>
            <a:r>
              <a:rPr lang="en-US" i="1" dirty="0"/>
              <a:t>                               /figs/dog.jpeg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Application server running on port 80, providing files from the folder “</a:t>
            </a:r>
            <a:r>
              <a:rPr lang="en-US" i="1" dirty="0"/>
              <a:t>/where/installed</a:t>
            </a:r>
            <a:r>
              <a:rPr lang="en-US" dirty="0"/>
              <a:t>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3" y="1690688"/>
            <a:ext cx="2890868" cy="2312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785" y="5132935"/>
            <a:ext cx="119179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browser asks for “</a:t>
            </a:r>
            <a:r>
              <a:rPr lang="en-US" sz="2800" i="1" dirty="0"/>
              <a:t>www.foo.org/index.html</a:t>
            </a:r>
            <a:r>
              <a:rPr lang="en-US" sz="2800" dirty="0"/>
              <a:t>”, the server will check if a file called “</a:t>
            </a:r>
            <a:r>
              <a:rPr lang="en-US" sz="2800" i="1" dirty="0"/>
              <a:t>index.html</a:t>
            </a:r>
            <a:r>
              <a:rPr lang="en-US" sz="2800" dirty="0"/>
              <a:t>” is under the folder “</a:t>
            </a:r>
            <a:r>
              <a:rPr lang="en-US" sz="2800" i="1" dirty="0"/>
              <a:t>/where/installed</a:t>
            </a:r>
            <a:r>
              <a:rPr lang="en-US" sz="2800" dirty="0"/>
              <a:t>”, and return it as Body of the HTTP response</a:t>
            </a:r>
          </a:p>
        </p:txBody>
      </p:sp>
    </p:spTree>
    <p:extLst>
      <p:ext uri="{BB962C8B-B14F-4D97-AF65-F5344CB8AC3E}">
        <p14:creationId xmlns:p14="http://schemas.microsoft.com/office/powerpoint/2010/main" val="2318445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39128"/>
            <a:ext cx="11196638" cy="66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54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8150"/>
            <a:ext cx="10515600" cy="57388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/>
              <a:t>  &lt;TITLE&gt;Example&lt;/TITLE&gt;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/>
              <a:t>  &lt;BODY BGCOLOR="gray"&gt;</a:t>
            </a:r>
          </a:p>
          <a:p>
            <a:pPr marL="0" indent="0">
              <a:buNone/>
            </a:pPr>
            <a:r>
              <a:rPr lang="en-US" dirty="0"/>
              <a:t>    &lt;h2&gt; A Cat and a Dog &lt;/h2&gt;</a:t>
            </a:r>
          </a:p>
          <a:p>
            <a:pPr marL="0" indent="0">
              <a:buNone/>
            </a:pPr>
            <a:r>
              <a:rPr lang="en-US" dirty="0"/>
              <a:t>    &lt;DIV&gt;</a:t>
            </a:r>
          </a:p>
          <a:p>
            <a:pPr marL="0" indent="0">
              <a:buNone/>
            </a:pPr>
            <a:r>
              <a:rPr lang="en-US" dirty="0"/>
              <a:t>       &lt;IMG </a:t>
            </a:r>
            <a:r>
              <a:rPr lang="en-US" b="1" dirty="0">
                <a:solidFill>
                  <a:schemeClr val="accent5"/>
                </a:solidFill>
              </a:rPr>
              <a:t>SRC="figs/cat.jpg"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/>
              <a:t>       &lt;IMG </a:t>
            </a:r>
            <a:r>
              <a:rPr lang="en-US" b="1" dirty="0">
                <a:solidFill>
                  <a:schemeClr val="accent5"/>
                </a:solidFill>
              </a:rPr>
              <a:t>SRC="figs/dog.jpg"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/>
              <a:t>    &lt;/DIV&gt;</a:t>
            </a:r>
          </a:p>
          <a:p>
            <a:pPr marL="0" indent="0">
              <a:buNone/>
            </a:pPr>
            <a:r>
              <a:rPr lang="en-US" dirty="0"/>
              <a:t>  &lt;/BODY&gt;</a:t>
            </a:r>
          </a:p>
          <a:p>
            <a:pPr marL="0" indent="0">
              <a:buNone/>
            </a:pPr>
            <a:r>
              <a:rPr lang="en-US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259331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other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26" y="1825624"/>
            <a:ext cx="4974949" cy="49064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display the page in the previous slide, after a GET of the </a:t>
            </a:r>
            <a:r>
              <a:rPr lang="en-US" i="1" dirty="0"/>
              <a:t>index.html</a:t>
            </a:r>
            <a:r>
              <a:rPr lang="en-US" dirty="0"/>
              <a:t> page, the browser will do two further HTTP GET requests</a:t>
            </a:r>
          </a:p>
          <a:p>
            <a:r>
              <a:rPr lang="en-US" dirty="0"/>
              <a:t>Those further 2 requests could be done in parallel on two different TCP connections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1457325"/>
            <a:ext cx="66294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74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30" y="1825624"/>
            <a:ext cx="11714922" cy="4760705"/>
          </a:xfrm>
        </p:spPr>
        <p:txBody>
          <a:bodyPr>
            <a:normAutofit/>
          </a:bodyPr>
          <a:lstStyle/>
          <a:p>
            <a:r>
              <a:rPr lang="en-US" dirty="0"/>
              <a:t>When asked for “</a:t>
            </a:r>
            <a:r>
              <a:rPr lang="en-US" i="1" dirty="0"/>
              <a:t>www.foo.org/index.html</a:t>
            </a:r>
            <a:r>
              <a:rPr lang="en-US" dirty="0"/>
              <a:t>”, the browser will:</a:t>
            </a:r>
          </a:p>
          <a:p>
            <a:pPr lvl="1"/>
            <a:r>
              <a:rPr lang="en-US" dirty="0"/>
              <a:t>Resolve the IP address of </a:t>
            </a:r>
            <a:r>
              <a:rPr lang="en-US" i="1" dirty="0"/>
              <a:t>www.foo.org</a:t>
            </a:r>
          </a:p>
          <a:p>
            <a:pPr lvl="1"/>
            <a:r>
              <a:rPr lang="en-US" dirty="0"/>
              <a:t>Establish a TCP connection toward &lt;IP address&gt;:</a:t>
            </a:r>
            <a:r>
              <a:rPr lang="en-US" b="1" dirty="0"/>
              <a:t>80</a:t>
            </a:r>
          </a:p>
          <a:p>
            <a:pPr lvl="1"/>
            <a:r>
              <a:rPr lang="en-US" dirty="0"/>
              <a:t>Do a HTTP request with command: “GET /index.html HTTP/1.1”</a:t>
            </a:r>
          </a:p>
          <a:p>
            <a:pPr lvl="2"/>
            <a:r>
              <a:rPr lang="en-US" dirty="0"/>
              <a:t>Here the “</a:t>
            </a:r>
            <a:r>
              <a:rPr lang="en-US" i="1" dirty="0"/>
              <a:t>index.html</a:t>
            </a:r>
            <a:r>
              <a:rPr lang="en-US" dirty="0"/>
              <a:t>” is the requested resource</a:t>
            </a:r>
          </a:p>
          <a:p>
            <a:pPr lvl="1"/>
            <a:r>
              <a:rPr lang="en-US" dirty="0"/>
              <a:t>If asking for  “</a:t>
            </a:r>
            <a:r>
              <a:rPr lang="en-US" i="1" dirty="0"/>
              <a:t>www.foo.org/figs/cat.jpeg</a:t>
            </a:r>
            <a:r>
              <a:rPr lang="en-US" dirty="0"/>
              <a:t>”, the request command will be “</a:t>
            </a:r>
            <a:r>
              <a:rPr lang="en-US" i="1" dirty="0"/>
              <a:t>GET /figs/cat.jpeg HTTP/1.1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What after the &lt;IP address&gt;:&lt;port&gt; is the so called “</a:t>
            </a:r>
            <a:r>
              <a:rPr lang="en-US" i="1" dirty="0"/>
              <a:t>path</a:t>
            </a:r>
            <a:r>
              <a:rPr lang="en-US" dirty="0"/>
              <a:t>” that identifies the resource on the server</a:t>
            </a:r>
          </a:p>
          <a:p>
            <a:pPr lvl="1"/>
            <a:r>
              <a:rPr lang="en-US" dirty="0"/>
              <a:t>Note: the client browser has no clue of where the files are actually stored on the server, </a:t>
            </a:r>
            <a:r>
              <a:rPr lang="en-US" dirty="0" err="1"/>
              <a:t>ie</a:t>
            </a:r>
            <a:r>
              <a:rPr lang="en-US" dirty="0"/>
              <a:t> the “</a:t>
            </a:r>
            <a:r>
              <a:rPr lang="en-US" i="1" dirty="0"/>
              <a:t>/where/installed</a:t>
            </a:r>
            <a:r>
              <a:rPr lang="en-US" dirty="0"/>
              <a:t>” folder</a:t>
            </a:r>
          </a:p>
        </p:txBody>
      </p:sp>
    </p:spTree>
    <p:extLst>
      <p:ext uri="{BB962C8B-B14F-4D97-AF65-F5344CB8AC3E}">
        <p14:creationId xmlns:p14="http://schemas.microsoft.com/office/powerpoint/2010/main" val="1590519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557" y="1825625"/>
            <a:ext cx="11595652" cy="48004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Static, pre-defined HTML pages are not enough for modern applications</a:t>
            </a:r>
          </a:p>
          <a:p>
            <a:r>
              <a:rPr lang="en-US" dirty="0"/>
              <a:t>You might want to base the HTML pages on data from database or dynamic content</a:t>
            </a:r>
          </a:p>
          <a:p>
            <a:pPr lvl="1"/>
            <a:r>
              <a:rPr lang="en-US" dirty="0"/>
              <a:t>Web forum</a:t>
            </a:r>
          </a:p>
          <a:p>
            <a:pPr lvl="1"/>
            <a:r>
              <a:rPr lang="en-US"/>
              <a:t>Shopping cart</a:t>
            </a:r>
            <a:endParaRPr lang="en-US" dirty="0"/>
          </a:p>
          <a:p>
            <a:pPr lvl="1"/>
            <a:r>
              <a:rPr lang="en-US" dirty="0"/>
              <a:t>Live chats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HTML pages will need to be created on the fly at each HTTP request</a:t>
            </a:r>
          </a:p>
          <a:p>
            <a:r>
              <a:rPr lang="en-US" dirty="0"/>
              <a:t>Browser will still just see a HTML file: no clue if automatically generated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5" y="468726"/>
            <a:ext cx="11695813" cy="58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84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F168-DB66-0A40-989C-DA082FDE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AC86D-0D83-ED42-BE6A-93AA46B51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43" y="1848203"/>
            <a:ext cx="11613445" cy="4846108"/>
          </a:xfrm>
        </p:spPr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Intro, HTTP and REST APIs</a:t>
            </a:r>
          </a:p>
          <a:p>
            <a:pPr lvl="1"/>
            <a:r>
              <a:rPr lang="en-US" dirty="0"/>
              <a:t>Mainly theory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Building REST APIs with </a:t>
            </a:r>
            <a:r>
              <a:rPr lang="en-US" i="1" dirty="0"/>
              <a:t>Kotlin</a:t>
            </a:r>
            <a:r>
              <a:rPr lang="en-US" dirty="0"/>
              <a:t> and </a:t>
            </a:r>
            <a:r>
              <a:rPr lang="en-US" i="1" dirty="0" err="1"/>
              <a:t>SpringBoot</a:t>
            </a:r>
            <a:endParaRPr lang="en-US" i="1" dirty="0"/>
          </a:p>
          <a:p>
            <a:pPr lvl="1"/>
            <a:r>
              <a:rPr lang="en-US" dirty="0"/>
              <a:t>coding, but also theory on </a:t>
            </a:r>
            <a:r>
              <a:rPr lang="en-US" i="1" dirty="0"/>
              <a:t>dependency injection</a:t>
            </a:r>
            <a:r>
              <a:rPr lang="en-US" dirty="0"/>
              <a:t> and </a:t>
            </a:r>
            <a:r>
              <a:rPr lang="en-US" i="1" dirty="0"/>
              <a:t>proxy classes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Advanced REST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pagination</a:t>
            </a:r>
            <a:r>
              <a:rPr lang="en-US" dirty="0"/>
              <a:t> and </a:t>
            </a:r>
            <a:r>
              <a:rPr lang="en-US" i="1" dirty="0"/>
              <a:t>wrapped responses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Microservices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Docker</a:t>
            </a:r>
            <a:r>
              <a:rPr lang="en-US" dirty="0"/>
              <a:t>, </a:t>
            </a:r>
            <a:r>
              <a:rPr lang="en-US" i="1" dirty="0"/>
              <a:t>API Gateways</a:t>
            </a:r>
            <a:r>
              <a:rPr lang="en-US" dirty="0"/>
              <a:t> and </a:t>
            </a:r>
            <a:r>
              <a:rPr lang="en-US" i="1" dirty="0"/>
              <a:t>Load Balancers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Automated Test Generation With </a:t>
            </a:r>
            <a:r>
              <a:rPr lang="en-US" i="1" dirty="0" err="1"/>
              <a:t>EvoMaster</a:t>
            </a:r>
            <a:endParaRPr lang="en-US" i="1" dirty="0"/>
          </a:p>
          <a:p>
            <a:pPr lvl="1"/>
            <a:r>
              <a:rPr lang="en-US" dirty="0"/>
              <a:t>research prototype in the field of </a:t>
            </a:r>
            <a:r>
              <a:rPr lang="en-US" i="1" dirty="0"/>
              <a:t>Search-Based Software Engineering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811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Server-Side HTML Rendering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5" y="1825625"/>
            <a:ext cx="11701669" cy="4840218"/>
          </a:xfrm>
        </p:spPr>
        <p:txBody>
          <a:bodyPr>
            <a:normAutofit/>
          </a:bodyPr>
          <a:lstStyle/>
          <a:p>
            <a:r>
              <a:rPr lang="en-US" dirty="0"/>
              <a:t>The whole HTML page is created on the server in one go </a:t>
            </a:r>
          </a:p>
          <a:p>
            <a:r>
              <a:rPr lang="en-US" dirty="0"/>
              <a:t>HTML templates</a:t>
            </a:r>
          </a:p>
          <a:p>
            <a:pPr lvl="1"/>
            <a:r>
              <a:rPr lang="en-US" dirty="0"/>
              <a:t>Files that mix together HTML data and instructions/code on how to create the dynamic parts</a:t>
            </a:r>
          </a:p>
          <a:p>
            <a:r>
              <a:rPr lang="en-US" dirty="0"/>
              <a:t>Many different template technologies, even within the same language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JSF (</a:t>
            </a:r>
            <a:r>
              <a:rPr lang="en-US" dirty="0" err="1"/>
              <a:t>JavaServer</a:t>
            </a:r>
            <a:r>
              <a:rPr lang="en-US" dirty="0"/>
              <a:t> Faces) for Java (.</a:t>
            </a:r>
            <a:r>
              <a:rPr lang="en-US" dirty="0" err="1"/>
              <a:t>xhtml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7112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(Model–view–controller)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4" y="1825624"/>
            <a:ext cx="7236468" cy="48934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design pattern for developing GUI/Web applications </a:t>
            </a:r>
          </a:p>
          <a:p>
            <a:r>
              <a:rPr lang="en-US" dirty="0"/>
              <a:t>Clear separation of concerns: easier to develop and maintain</a:t>
            </a:r>
          </a:p>
          <a:p>
            <a:r>
              <a:rPr lang="en-US" b="1" dirty="0"/>
              <a:t>Model</a:t>
            </a:r>
            <a:r>
              <a:rPr lang="en-US" dirty="0"/>
              <a:t>: internal state of the application</a:t>
            </a:r>
          </a:p>
          <a:p>
            <a:r>
              <a:rPr lang="en-US" b="1" dirty="0"/>
              <a:t>Controller</a:t>
            </a:r>
            <a:r>
              <a:rPr lang="en-US" dirty="0"/>
              <a:t>: running code with the business logic. Receive inputs from User, and modify the state, </a:t>
            </a:r>
            <a:r>
              <a:rPr lang="en-US" dirty="0" err="1"/>
              <a:t>ie</a:t>
            </a:r>
            <a:r>
              <a:rPr lang="en-US" dirty="0"/>
              <a:t> the Model</a:t>
            </a:r>
          </a:p>
          <a:p>
            <a:r>
              <a:rPr lang="en-US" b="1" dirty="0"/>
              <a:t>View</a:t>
            </a:r>
            <a:r>
              <a:rPr lang="en-US" dirty="0"/>
              <a:t>: what the user will receive, </a:t>
            </a:r>
            <a:r>
              <a:rPr lang="en-US" dirty="0" err="1"/>
              <a:t>eg</a:t>
            </a:r>
            <a:r>
              <a:rPr lang="en-US" dirty="0"/>
              <a:t> displayed HTML pages </a:t>
            </a:r>
          </a:p>
        </p:txBody>
      </p:sp>
      <p:pic>
        <p:nvPicPr>
          <p:cNvPr id="1026" name="Picture 2" descr="https://upload.wikimedia.org/wikipedia/commons/thumb/a/a0/MVC-Process.svg/500px-MVC-Proces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511" y="1480318"/>
            <a:ext cx="47625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545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41" y="365125"/>
            <a:ext cx="1183746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Client-Side Rendering with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5"/>
            <a:ext cx="11675166" cy="4826966"/>
          </a:xfrm>
        </p:spPr>
        <p:txBody>
          <a:bodyPr>
            <a:normAutofit/>
          </a:bodyPr>
          <a:lstStyle/>
          <a:p>
            <a:r>
              <a:rPr lang="en-US" dirty="0"/>
              <a:t>JavaScript (JS) has nothing to do with Java</a:t>
            </a:r>
          </a:p>
          <a:p>
            <a:r>
              <a:rPr lang="en-US" i="1" dirty="0"/>
              <a:t>Programming</a:t>
            </a:r>
            <a:r>
              <a:rPr lang="en-US" dirty="0"/>
              <a:t> language executed in the browser</a:t>
            </a:r>
          </a:p>
          <a:p>
            <a:r>
              <a:rPr lang="en-US" dirty="0"/>
              <a:t>JS code referenced by webpages like any other resource (</a:t>
            </a:r>
            <a:r>
              <a:rPr lang="en-US" dirty="0" err="1"/>
              <a:t>eg</a:t>
            </a:r>
            <a:r>
              <a:rPr lang="en-US" dirty="0"/>
              <a:t> images and CSS files), or can be embedded directly in HTML</a:t>
            </a:r>
          </a:p>
          <a:p>
            <a:r>
              <a:rPr lang="en-US" dirty="0"/>
              <a:t>JS can manipulate the DOM (Document Object Model) to alter the webpages structure/content based on user’s interactions (</a:t>
            </a:r>
            <a:r>
              <a:rPr lang="en-US" dirty="0" err="1"/>
              <a:t>eg</a:t>
            </a:r>
            <a:r>
              <a:rPr lang="en-US" dirty="0"/>
              <a:t> mouse clicks)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47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99" y="365125"/>
            <a:ext cx="11723618" cy="1325563"/>
          </a:xfrm>
        </p:spPr>
        <p:txBody>
          <a:bodyPr>
            <a:normAutofit/>
          </a:bodyPr>
          <a:lstStyle/>
          <a:p>
            <a:r>
              <a:rPr lang="en-US" sz="5400" dirty="0"/>
              <a:t>JS: AJAX and </a:t>
            </a:r>
            <a:r>
              <a:rPr lang="en-US" sz="5400" dirty="0" err="1"/>
              <a:t>WebSockets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016" y="1690689"/>
            <a:ext cx="11880201" cy="5054668"/>
          </a:xfrm>
        </p:spPr>
        <p:txBody>
          <a:bodyPr>
            <a:normAutofit/>
          </a:bodyPr>
          <a:lstStyle/>
          <a:p>
            <a:r>
              <a:rPr lang="en-US" dirty="0"/>
              <a:t>Executing JS on the client browser for DOM manipulation opens the door to many possibilities with </a:t>
            </a:r>
            <a:r>
              <a:rPr lang="en-US" i="1" dirty="0"/>
              <a:t>AJAX</a:t>
            </a:r>
            <a:r>
              <a:rPr lang="en-US" dirty="0"/>
              <a:t> and </a:t>
            </a:r>
            <a:r>
              <a:rPr lang="en-US" i="1" dirty="0" err="1"/>
              <a:t>WebSockets</a:t>
            </a:r>
            <a:endParaRPr lang="en-US" i="1" dirty="0"/>
          </a:p>
          <a:p>
            <a:r>
              <a:rPr lang="en-US" i="1" dirty="0"/>
              <a:t>AJAX</a:t>
            </a:r>
            <a:r>
              <a:rPr lang="en-US" dirty="0"/>
              <a:t> can be used to retrieve only the needed data (</a:t>
            </a:r>
            <a:r>
              <a:rPr lang="en-US" dirty="0" err="1"/>
              <a:t>eg</a:t>
            </a:r>
            <a:r>
              <a:rPr lang="en-US" dirty="0"/>
              <a:t> JSON), instead of whole HTML page</a:t>
            </a:r>
          </a:p>
          <a:p>
            <a:r>
              <a:rPr lang="en-US" i="1" dirty="0" err="1"/>
              <a:t>WebSockets</a:t>
            </a:r>
            <a:r>
              <a:rPr lang="en-US" dirty="0"/>
              <a:t> enables “</a:t>
            </a:r>
            <a:r>
              <a:rPr lang="en-US" i="1" dirty="0"/>
              <a:t>pushes</a:t>
            </a:r>
            <a:r>
              <a:rPr lang="en-US" dirty="0"/>
              <a:t>” from the server</a:t>
            </a:r>
          </a:p>
          <a:p>
            <a:pPr lvl="1"/>
            <a:r>
              <a:rPr lang="en-US" dirty="0"/>
              <a:t>essential for chats and other live-applications like real-time games</a:t>
            </a:r>
          </a:p>
        </p:txBody>
      </p:sp>
    </p:spTree>
    <p:extLst>
      <p:ext uri="{BB962C8B-B14F-4D97-AF65-F5344CB8AC3E}">
        <p14:creationId xmlns:p14="http://schemas.microsoft.com/office/powerpoint/2010/main" val="1671093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5"/>
            <a:ext cx="11714922" cy="47058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Front-end development is becoming more complex</a:t>
            </a:r>
          </a:p>
          <a:p>
            <a:pPr lvl="1"/>
            <a:r>
              <a:rPr lang="en-US" dirty="0"/>
              <a:t>Can be 10s or 100s of thousands of lines of JS</a:t>
            </a:r>
          </a:p>
          <a:p>
            <a:r>
              <a:rPr lang="en-US" dirty="0"/>
              <a:t>Making good GUIs requires special skills, </a:t>
            </a:r>
            <a:r>
              <a:rPr lang="en-US" dirty="0" err="1"/>
              <a:t>eg</a:t>
            </a:r>
            <a:r>
              <a:rPr lang="en-US" dirty="0"/>
              <a:t> in interaction design</a:t>
            </a:r>
          </a:p>
          <a:p>
            <a:r>
              <a:rPr lang="en-US" dirty="0"/>
              <a:t>In large organizations, not strange to have separated teams for front-end and back-end development</a:t>
            </a:r>
          </a:p>
          <a:p>
            <a:r>
              <a:rPr lang="en-US" dirty="0"/>
              <a:t>In such cases, using “</a:t>
            </a:r>
            <a:r>
              <a:rPr lang="en-US" i="1" dirty="0"/>
              <a:t>template</a:t>
            </a:r>
            <a:r>
              <a:rPr lang="en-US" dirty="0"/>
              <a:t>” technologies (</a:t>
            </a:r>
            <a:r>
              <a:rPr lang="en-US" dirty="0" err="1"/>
              <a:t>eg</a:t>
            </a:r>
            <a:r>
              <a:rPr lang="en-US" dirty="0"/>
              <a:t> JSF) might not be the best option</a:t>
            </a:r>
          </a:p>
          <a:p>
            <a:pPr lvl="1"/>
            <a:r>
              <a:rPr lang="en-US" dirty="0"/>
              <a:t>Front-end developers might be HTML/CSS/JS specialists that might not know about the specific language(s) chosen for the backend</a:t>
            </a:r>
          </a:p>
          <a:p>
            <a:pPr lvl="1"/>
            <a:r>
              <a:rPr lang="en-US" dirty="0"/>
              <a:t>When your pages depend on running the backend, it is more difficult to prototype the GUI  </a:t>
            </a:r>
          </a:p>
        </p:txBody>
      </p:sp>
    </p:spTree>
    <p:extLst>
      <p:ext uri="{BB962C8B-B14F-4D97-AF65-F5344CB8AC3E}">
        <p14:creationId xmlns:p14="http://schemas.microsoft.com/office/powerpoint/2010/main" val="3403581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29" y="1825624"/>
            <a:ext cx="11767931" cy="4826967"/>
          </a:xfrm>
        </p:spPr>
        <p:txBody>
          <a:bodyPr>
            <a:normAutofit/>
          </a:bodyPr>
          <a:lstStyle/>
          <a:p>
            <a:r>
              <a:rPr lang="en-US" dirty="0"/>
              <a:t>Have a complete separation between frontend and backend</a:t>
            </a:r>
          </a:p>
          <a:p>
            <a:r>
              <a:rPr lang="en-US" i="1" dirty="0"/>
              <a:t>Frontend</a:t>
            </a:r>
            <a:r>
              <a:rPr lang="en-US" dirty="0"/>
              <a:t>: only “</a:t>
            </a:r>
            <a:r>
              <a:rPr lang="en-US" i="1" dirty="0"/>
              <a:t>static</a:t>
            </a:r>
            <a:r>
              <a:rPr lang="en-US" dirty="0"/>
              <a:t>” files like HTML/CSS/JavaScript</a:t>
            </a:r>
          </a:p>
          <a:p>
            <a:pPr lvl="1"/>
            <a:r>
              <a:rPr lang="en-US" dirty="0"/>
              <a:t>No template language</a:t>
            </a:r>
          </a:p>
          <a:p>
            <a:r>
              <a:rPr lang="en-US" i="1" dirty="0"/>
              <a:t>Backend</a:t>
            </a:r>
            <a:r>
              <a:rPr lang="en-US" dirty="0"/>
              <a:t>: provide just data in JSON format, and the client JS will update the DOM from the HTML static files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client-side rendering</a:t>
            </a:r>
          </a:p>
          <a:p>
            <a:pPr lvl="1"/>
            <a:r>
              <a:rPr lang="en-US" dirty="0"/>
              <a:t>Data can be read via AJAX when HTML page is loaded in browser</a:t>
            </a:r>
          </a:p>
          <a:p>
            <a:r>
              <a:rPr lang="en-US" dirty="0"/>
              <a:t>How to provide JSON data? </a:t>
            </a:r>
            <a:r>
              <a:rPr lang="en-US" b="1" dirty="0"/>
              <a:t>RESTful</a:t>
            </a:r>
            <a:r>
              <a:rPr lang="en-US" dirty="0"/>
              <a:t> Web Services</a:t>
            </a:r>
          </a:p>
        </p:txBody>
      </p:sp>
    </p:spTree>
    <p:extLst>
      <p:ext uri="{BB962C8B-B14F-4D97-AF65-F5344CB8AC3E}">
        <p14:creationId xmlns:p14="http://schemas.microsoft.com/office/powerpoint/2010/main" val="2552203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87" y="365125"/>
            <a:ext cx="117016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REST (Representational State Transfer)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5"/>
            <a:ext cx="11701670" cy="49197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Not a protocol, but rather an architectural style</a:t>
            </a:r>
          </a:p>
          <a:p>
            <a:r>
              <a:rPr lang="en-US" dirty="0"/>
              <a:t>Used to define how web resources should be structured and accessed</a:t>
            </a:r>
          </a:p>
          <a:p>
            <a:r>
              <a:rPr lang="en-US" dirty="0"/>
              <a:t>Based on the HTTP protocol</a:t>
            </a:r>
          </a:p>
          <a:p>
            <a:r>
              <a:rPr lang="en-US" dirty="0"/>
              <a:t>Server will answer to different URL requests, where the path represents the data to return in an hierarchical format, </a:t>
            </a:r>
            <a:r>
              <a:rPr lang="en-US" dirty="0" err="1"/>
              <a:t>eg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/menus , return all menus</a:t>
            </a:r>
          </a:p>
          <a:p>
            <a:pPr lvl="1"/>
            <a:r>
              <a:rPr lang="en-US" dirty="0"/>
              <a:t>/menus/today , return the menu of today</a:t>
            </a:r>
          </a:p>
          <a:p>
            <a:pPr lvl="1"/>
            <a:r>
              <a:rPr lang="en-US" dirty="0"/>
              <a:t>/menus/today/dishes, return all the dishes in today’s menu</a:t>
            </a:r>
          </a:p>
          <a:p>
            <a:r>
              <a:rPr lang="en-US" dirty="0"/>
              <a:t>Data can be returned in different formats, but in most cases it is in JSON (JavaScript Object Notation), as client browser JS can directly use it without the need to </a:t>
            </a:r>
            <a:r>
              <a:rPr lang="en-US" dirty="0" err="1"/>
              <a:t>unmarshal</a:t>
            </a:r>
            <a:r>
              <a:rPr lang="en-US" dirty="0"/>
              <a:t> it</a:t>
            </a:r>
          </a:p>
        </p:txBody>
      </p:sp>
    </p:spTree>
    <p:extLst>
      <p:ext uri="{BB962C8B-B14F-4D97-AF65-F5344CB8AC3E}">
        <p14:creationId xmlns:p14="http://schemas.microsoft.com/office/powerpoint/2010/main" val="2853750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+ 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1825625"/>
            <a:ext cx="11781183" cy="4932984"/>
          </a:xfrm>
        </p:spPr>
        <p:txBody>
          <a:bodyPr>
            <a:normAutofit fontScale="92500"/>
          </a:bodyPr>
          <a:lstStyle/>
          <a:p>
            <a:r>
              <a:rPr lang="en-US" dirty="0"/>
              <a:t>More and more companies are moving to this approach to develop web applications instead of server-side templates</a:t>
            </a:r>
          </a:p>
          <a:p>
            <a:r>
              <a:rPr lang="en-US" dirty="0"/>
              <a:t>Different RESTful services can be written in different languages, serving the same page</a:t>
            </a:r>
          </a:p>
          <a:p>
            <a:r>
              <a:rPr lang="en-US" dirty="0"/>
              <a:t>RESTful can also serve other GUIs, </a:t>
            </a:r>
            <a:r>
              <a:rPr lang="en-US" dirty="0" err="1"/>
              <a:t>eg</a:t>
            </a:r>
            <a:r>
              <a:rPr lang="en-US" dirty="0"/>
              <a:t> mobile apps</a:t>
            </a:r>
          </a:p>
          <a:p>
            <a:r>
              <a:rPr lang="en-US" dirty="0"/>
              <a:t>Frontend can be tested/prototyped without a running backend server (can just stub out the JSON responses with static files)</a:t>
            </a:r>
          </a:p>
          <a:p>
            <a:r>
              <a:rPr lang="en-US" i="1" dirty="0"/>
              <a:t>No silver bullet</a:t>
            </a:r>
            <a:r>
              <a:rPr lang="en-US" dirty="0"/>
              <a:t>: client-side rendering puts more strain on the client, which can become an issue on mobile web browsers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50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HTTP/S</a:t>
            </a:r>
          </a:p>
        </p:txBody>
      </p:sp>
    </p:spTree>
    <p:extLst>
      <p:ext uri="{BB962C8B-B14F-4D97-AF65-F5344CB8AC3E}">
        <p14:creationId xmlns:p14="http://schemas.microsoft.com/office/powerpoint/2010/main" val="648379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269" y="1825624"/>
            <a:ext cx="11459980" cy="4755057"/>
          </a:xfrm>
        </p:spPr>
        <p:txBody>
          <a:bodyPr/>
          <a:lstStyle/>
          <a:p>
            <a:r>
              <a:rPr lang="en-US" dirty="0"/>
              <a:t>Protocol Used to specify structure of messages </a:t>
            </a:r>
          </a:p>
          <a:p>
            <a:r>
              <a:rPr lang="en-US" dirty="0"/>
              <a:t>Started at CERN in 1989</a:t>
            </a:r>
          </a:p>
          <a:p>
            <a:r>
              <a:rPr lang="en-US" dirty="0"/>
              <a:t>1995: version 0.9</a:t>
            </a:r>
          </a:p>
          <a:p>
            <a:r>
              <a:rPr lang="en-US" dirty="0"/>
              <a:t>1996: version 1.1</a:t>
            </a:r>
          </a:p>
          <a:p>
            <a:r>
              <a:rPr lang="en-US" dirty="0"/>
              <a:t>1999: “updates” to 1.1</a:t>
            </a:r>
          </a:p>
          <a:p>
            <a:r>
              <a:rPr lang="en-US" dirty="0"/>
              <a:t>2014: more “updates” to 1.1</a:t>
            </a:r>
          </a:p>
          <a:p>
            <a:r>
              <a:rPr lang="en-US" dirty="0"/>
              <a:t>2015: version 2.0</a:t>
            </a:r>
          </a:p>
        </p:txBody>
      </p:sp>
    </p:spTree>
    <p:extLst>
      <p:ext uri="{BB962C8B-B14F-4D97-AF65-F5344CB8AC3E}">
        <p14:creationId xmlns:p14="http://schemas.microsoft.com/office/powerpoint/2010/main" val="120719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441718-87C6-004A-8311-83B17E18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11" y="1709738"/>
            <a:ext cx="11796889" cy="2852737"/>
          </a:xfrm>
        </p:spPr>
        <p:txBody>
          <a:bodyPr/>
          <a:lstStyle/>
          <a:p>
            <a:r>
              <a:rPr lang="en-US" dirty="0"/>
              <a:t>Intro to Web/Enterprise Development</a:t>
            </a:r>
          </a:p>
        </p:txBody>
      </p:sp>
    </p:spTree>
    <p:extLst>
      <p:ext uri="{BB962C8B-B14F-4D97-AF65-F5344CB8AC3E}">
        <p14:creationId xmlns:p14="http://schemas.microsoft.com/office/powerpoint/2010/main" val="365765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 Versioning: What a Mess!!!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00" y="1825624"/>
            <a:ext cx="11664000" cy="4877575"/>
          </a:xfrm>
        </p:spPr>
        <p:txBody>
          <a:bodyPr>
            <a:normAutofit/>
          </a:bodyPr>
          <a:lstStyle/>
          <a:p>
            <a:r>
              <a:rPr lang="en-US" dirty="0"/>
              <a:t>HTTP is one the </a:t>
            </a:r>
            <a:r>
              <a:rPr lang="en-US" b="1" dirty="0"/>
              <a:t>worst </a:t>
            </a:r>
            <a:r>
              <a:rPr lang="en-US" dirty="0"/>
              <a:t>examples of versioning done </a:t>
            </a:r>
            <a:r>
              <a:rPr lang="en-US" b="1" dirty="0"/>
              <a:t>wrong</a:t>
            </a:r>
            <a:endParaRPr lang="en-US" dirty="0"/>
          </a:p>
          <a:p>
            <a:r>
              <a:rPr lang="en-US" dirty="0"/>
              <a:t>Changing specs and semantics over 18 years, but still keeping the same version number </a:t>
            </a:r>
            <a:r>
              <a:rPr lang="en-US" b="1" dirty="0"/>
              <a:t>1.1</a:t>
            </a:r>
            <a:r>
              <a:rPr lang="en-US" dirty="0"/>
              <a:t>!!!</a:t>
            </a:r>
          </a:p>
          <a:p>
            <a:r>
              <a:rPr lang="en-US" dirty="0"/>
              <a:t>Why? To support the largest number of browsers, even very old ones</a:t>
            </a:r>
          </a:p>
          <a:p>
            <a:r>
              <a:rPr lang="en-US" dirty="0"/>
              <a:t>Not many people realized there was an update in 2014… you might still find quite a few libraries/tools that wrongly use the 1999 version</a:t>
            </a:r>
          </a:p>
        </p:txBody>
      </p:sp>
    </p:spTree>
    <p:extLst>
      <p:ext uri="{BB962C8B-B14F-4D97-AF65-F5344CB8AC3E}">
        <p14:creationId xmlns:p14="http://schemas.microsoft.com/office/powerpoint/2010/main" val="606107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RFC (Request for Comments)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700000" cy="48271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Technically, a RFC is not a “standard” yet, but it is de-facto in practice</a:t>
            </a:r>
          </a:p>
          <a:p>
            <a:r>
              <a:rPr lang="en-US" dirty="0"/>
              <a:t>RFC 7230, HTTP/1.1: Message Syntax and Routing</a:t>
            </a:r>
          </a:p>
          <a:p>
            <a:r>
              <a:rPr lang="en-US" dirty="0"/>
              <a:t>RFC 7231, HTTP/1.1: Semantics and Content</a:t>
            </a:r>
          </a:p>
          <a:p>
            <a:r>
              <a:rPr lang="en-US" dirty="0"/>
              <a:t>RFC 7232, HTTP/1.1: Conditional Requests</a:t>
            </a:r>
          </a:p>
          <a:p>
            <a:r>
              <a:rPr lang="en-US" dirty="0"/>
              <a:t>RFC 7233, HTTP/1.1: Range Requests</a:t>
            </a:r>
          </a:p>
          <a:p>
            <a:r>
              <a:rPr lang="en-US" dirty="0"/>
              <a:t>RFC 7234, HTTP/1.1: Caching</a:t>
            </a:r>
          </a:p>
          <a:p>
            <a:r>
              <a:rPr lang="en-US" dirty="0"/>
              <a:t>RFC 7235, HTTP/1.1: Authentication</a:t>
            </a:r>
          </a:p>
          <a:p>
            <a:r>
              <a:rPr lang="en-US" dirty="0"/>
              <a:t>RFC 7540, HTTP/2</a:t>
            </a:r>
          </a:p>
          <a:p>
            <a:r>
              <a:rPr lang="en-US" dirty="0"/>
              <a:t>Etc.</a:t>
            </a:r>
          </a:p>
          <a:p>
            <a:r>
              <a:rPr lang="en-US" i="1" dirty="0"/>
              <a:t>When working with web services, it is fundamental to understand all the low level details of HTTP</a:t>
            </a:r>
          </a:p>
        </p:txBody>
      </p:sp>
    </p:spTree>
    <p:extLst>
      <p:ext uri="{BB962C8B-B14F-4D97-AF65-F5344CB8AC3E}">
        <p14:creationId xmlns:p14="http://schemas.microsoft.com/office/powerpoint/2010/main" val="2066201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1.1 vs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825624"/>
            <a:ext cx="11635200" cy="4812775"/>
          </a:xfrm>
        </p:spPr>
        <p:txBody>
          <a:bodyPr>
            <a:normAutofit/>
          </a:bodyPr>
          <a:lstStyle/>
          <a:p>
            <a:r>
              <a:rPr lang="en-US" dirty="0"/>
              <a:t>v2 is quite recent (2015), and still not so common</a:t>
            </a:r>
          </a:p>
          <a:p>
            <a:r>
              <a:rPr lang="en-US" dirty="0"/>
              <a:t>Unless otherwise stated, we will just deal with v1.1</a:t>
            </a:r>
          </a:p>
          <a:p>
            <a:r>
              <a:rPr lang="en-US" dirty="0"/>
              <a:t>From user’s perspective, v2 is like v1.1</a:t>
            </a:r>
          </a:p>
          <a:p>
            <a:pPr lvl="1"/>
            <a:r>
              <a:rPr lang="en-US" dirty="0"/>
              <a:t>Same methods/verbs, just better optimization / performance improvement </a:t>
            </a:r>
          </a:p>
          <a:p>
            <a:pPr lvl="1"/>
            <a:r>
              <a:rPr lang="en-US" dirty="0"/>
              <a:t>More like adding functionalities, not replacing it</a:t>
            </a:r>
          </a:p>
          <a:p>
            <a:r>
              <a:rPr lang="en-US" dirty="0"/>
              <a:t>Main visible difference: v1.1 is “text” based, whereas v2 has its own byte format (less space, but more difficult to read/parse for humans) </a:t>
            </a:r>
          </a:p>
        </p:txBody>
      </p:sp>
    </p:spTree>
    <p:extLst>
      <p:ext uri="{BB962C8B-B14F-4D97-AF65-F5344CB8AC3E}">
        <p14:creationId xmlns:p14="http://schemas.microsoft.com/office/powerpoint/2010/main" val="3098606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Messages: 3 Main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825625"/>
            <a:ext cx="11020425" cy="4782644"/>
          </a:xfrm>
        </p:spPr>
        <p:txBody>
          <a:bodyPr>
            <a:normAutofit/>
          </a:bodyPr>
          <a:lstStyle/>
          <a:p>
            <a:r>
              <a:rPr lang="en-US" dirty="0"/>
              <a:t>First line specifying the action you want to do, </a:t>
            </a:r>
            <a:r>
              <a:rPr lang="en-US" dirty="0" err="1"/>
              <a:t>eg</a:t>
            </a:r>
            <a:r>
              <a:rPr lang="en-US" dirty="0"/>
              <a:t> GET a specific resource</a:t>
            </a:r>
          </a:p>
          <a:p>
            <a:r>
              <a:rPr lang="en-US" dirty="0"/>
              <a:t>Set of </a:t>
            </a:r>
            <a:r>
              <a:rPr lang="en-US" i="1" dirty="0"/>
              <a:t>headers </a:t>
            </a:r>
            <a:r>
              <a:rPr lang="en-US" dirty="0"/>
              <a:t>to provide extra meta-info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in which format you want the response: JSON? Plain Text? XML?</a:t>
            </a:r>
          </a:p>
          <a:p>
            <a:pPr lvl="1"/>
            <a:r>
              <a:rPr lang="en-US" dirty="0"/>
              <a:t>In which language? Norwegian? English?</a:t>
            </a:r>
          </a:p>
          <a:p>
            <a:r>
              <a:rPr lang="en-US" dirty="0"/>
              <a:t>(Optional) Body: can be anything. </a:t>
            </a:r>
          </a:p>
          <a:p>
            <a:pPr lvl="1"/>
            <a:r>
              <a:rPr lang="en-US" dirty="0"/>
              <a:t>Request: usually to provide user data, </a:t>
            </a:r>
            <a:r>
              <a:rPr lang="en-US" dirty="0" err="1"/>
              <a:t>eg</a:t>
            </a:r>
            <a:r>
              <a:rPr lang="en-US" dirty="0"/>
              <a:t>, login/password in a submitted form</a:t>
            </a:r>
          </a:p>
          <a:p>
            <a:pPr lvl="1"/>
            <a:r>
              <a:rPr lang="en-US" dirty="0"/>
              <a:t>Response: the actual resource that is retrieved, </a:t>
            </a:r>
            <a:r>
              <a:rPr lang="en-US" dirty="0" err="1"/>
              <a:t>eg</a:t>
            </a:r>
            <a:r>
              <a:rPr lang="en-US" dirty="0"/>
              <a:t> a HTML page</a:t>
            </a:r>
          </a:p>
        </p:txBody>
      </p:sp>
    </p:spTree>
    <p:extLst>
      <p:ext uri="{BB962C8B-B14F-4D97-AF65-F5344CB8AC3E}">
        <p14:creationId xmlns:p14="http://schemas.microsoft.com/office/powerpoint/2010/main" val="1775228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145000" cy="48271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&lt;METOD&gt; &lt;RESOURCE&gt; &lt;PROTOCOL&gt; \r\n</a:t>
            </a:r>
          </a:p>
          <a:p>
            <a:r>
              <a:rPr lang="en-US" dirty="0"/>
              <a:t>Ex.: GET     /    HTTP/1.1</a:t>
            </a:r>
          </a:p>
          <a:p>
            <a:pPr lvl="1"/>
            <a:r>
              <a:rPr lang="en-US" dirty="0"/>
              <a:t>&lt;method&gt;   </a:t>
            </a:r>
            <a:r>
              <a:rPr lang="en-US" b="1" dirty="0"/>
              <a:t>GET</a:t>
            </a:r>
          </a:p>
          <a:p>
            <a:pPr lvl="1"/>
            <a:r>
              <a:rPr lang="en-US" dirty="0"/>
              <a:t>&lt;resource&gt;  </a:t>
            </a:r>
            <a:r>
              <a:rPr lang="en-US" b="1" dirty="0"/>
              <a:t>/</a:t>
            </a:r>
          </a:p>
          <a:p>
            <a:pPr lvl="1"/>
            <a:r>
              <a:rPr lang="en-US" dirty="0"/>
              <a:t>&lt;protocol&gt;  </a:t>
            </a:r>
            <a:r>
              <a:rPr lang="en-US" b="1" dirty="0"/>
              <a:t>HTTP/1.1</a:t>
            </a:r>
          </a:p>
          <a:p>
            <a:r>
              <a:rPr lang="en-US" dirty="0"/>
              <a:t>A resource can be anything</a:t>
            </a:r>
          </a:p>
          <a:p>
            <a:pPr lvl="1"/>
            <a:r>
              <a:rPr lang="en-US" dirty="0"/>
              <a:t>html, jpeg, </a:t>
            </a:r>
            <a:r>
              <a:rPr lang="en-US" dirty="0" err="1"/>
              <a:t>json</a:t>
            </a:r>
            <a:r>
              <a:rPr lang="en-US" dirty="0"/>
              <a:t>, xml, pdf, etc. </a:t>
            </a:r>
          </a:p>
          <a:p>
            <a:r>
              <a:rPr lang="en-US" dirty="0"/>
              <a:t>A resource is identified by its </a:t>
            </a:r>
            <a:r>
              <a:rPr lang="en-US" i="1" dirty="0"/>
              <a:t>path</a:t>
            </a:r>
          </a:p>
          <a:p>
            <a:pPr lvl="1"/>
            <a:r>
              <a:rPr lang="en-US" dirty="0"/>
              <a:t>Recall URI, and such path is same as file-system on Mac/Linux, where “/” is the root</a:t>
            </a:r>
          </a:p>
        </p:txBody>
      </p:sp>
    </p:spTree>
    <p:extLst>
      <p:ext uri="{BB962C8B-B14F-4D97-AF65-F5344CB8AC3E}">
        <p14:creationId xmlns:p14="http://schemas.microsoft.com/office/powerpoint/2010/main" val="1328250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kinds of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GET</a:t>
            </a:r>
            <a:r>
              <a:rPr lang="en-US" dirty="0"/>
              <a:t>: to retrieve a resource</a:t>
            </a:r>
          </a:p>
          <a:p>
            <a:r>
              <a:rPr lang="en-US" b="1" dirty="0"/>
              <a:t>POST</a:t>
            </a:r>
            <a:r>
              <a:rPr lang="en-US" dirty="0"/>
              <a:t>: to send data (in the HTTP body), and/or create a resource</a:t>
            </a:r>
          </a:p>
          <a:p>
            <a:r>
              <a:rPr lang="en-US" b="1" dirty="0"/>
              <a:t>PUT</a:t>
            </a:r>
            <a:r>
              <a:rPr lang="en-US" dirty="0"/>
              <a:t>: to replace an existing resource with a new one</a:t>
            </a:r>
          </a:p>
          <a:p>
            <a:r>
              <a:rPr lang="en-US" b="1" dirty="0"/>
              <a:t>PATCH</a:t>
            </a:r>
            <a:r>
              <a:rPr lang="en-US" dirty="0"/>
              <a:t>: to do a partial update on an existing resource</a:t>
            </a:r>
          </a:p>
          <a:p>
            <a:r>
              <a:rPr lang="en-US" b="1" dirty="0"/>
              <a:t>DELETE</a:t>
            </a:r>
            <a:r>
              <a:rPr lang="en-US" dirty="0"/>
              <a:t>: to delete a resource</a:t>
            </a:r>
          </a:p>
          <a:p>
            <a:r>
              <a:rPr lang="en-US" b="1" dirty="0"/>
              <a:t>HEAD</a:t>
            </a:r>
            <a:r>
              <a:rPr lang="en-US" dirty="0"/>
              <a:t>: like a GET, but only return headers, not the resource data</a:t>
            </a:r>
          </a:p>
          <a:p>
            <a:r>
              <a:rPr lang="en-US" dirty="0"/>
              <a:t>OPTIONS: to check what methods are available on a resource</a:t>
            </a:r>
          </a:p>
          <a:p>
            <a:r>
              <a:rPr lang="en-US" dirty="0"/>
              <a:t>TRACE: for debugging</a:t>
            </a:r>
          </a:p>
          <a:p>
            <a:r>
              <a:rPr lang="en-US" dirty="0"/>
              <a:t>CONNECT: tunneling connection through proxy</a:t>
            </a:r>
          </a:p>
        </p:txBody>
      </p:sp>
    </p:spTree>
    <p:extLst>
      <p:ext uri="{BB962C8B-B14F-4D97-AF65-F5344CB8AC3E}">
        <p14:creationId xmlns:p14="http://schemas.microsoft.com/office/powerpoint/2010/main" val="3862023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699999" cy="4601808"/>
          </a:xfrm>
        </p:spPr>
        <p:txBody>
          <a:bodyPr/>
          <a:lstStyle/>
          <a:p>
            <a:r>
              <a:rPr lang="en-US" dirty="0"/>
              <a:t>Each of the methods has a clear semantics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GET does retrieve a resource, whereas DELETE should delete it</a:t>
            </a:r>
          </a:p>
          <a:p>
            <a:r>
              <a:rPr lang="en-US" dirty="0"/>
              <a:t>But </a:t>
            </a:r>
            <a:r>
              <a:rPr lang="en-US" i="1" dirty="0"/>
              <a:t>how</a:t>
            </a:r>
            <a:r>
              <a:rPr lang="en-US" dirty="0"/>
              <a:t> the application server does handle them is completely up to it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an application server could delete a resource when a GET is executed</a:t>
            </a:r>
          </a:p>
        </p:txBody>
      </p:sp>
    </p:spTree>
    <p:extLst>
      <p:ext uri="{BB962C8B-B14F-4D97-AF65-F5344CB8AC3E}">
        <p14:creationId xmlns:p14="http://schemas.microsoft.com/office/powerpoint/2010/main" val="1625167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Verbs should not be in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22400" cy="4906375"/>
          </a:xfrm>
        </p:spPr>
        <p:txBody>
          <a:bodyPr>
            <a:normAutofit/>
          </a:bodyPr>
          <a:lstStyle/>
          <a:p>
            <a:r>
              <a:rPr lang="en-US" dirty="0"/>
              <a:t>Given a resource “/x.html”</a:t>
            </a:r>
          </a:p>
          <a:p>
            <a:r>
              <a:rPr lang="en-US" b="1" dirty="0"/>
              <a:t>Wrong</a:t>
            </a:r>
            <a:r>
              <a:rPr lang="en-US" dirty="0"/>
              <a:t>: GET on “www.foo.org/x.html/delete” to delete “x.html” </a:t>
            </a:r>
          </a:p>
          <a:p>
            <a:pPr lvl="1"/>
            <a:r>
              <a:rPr lang="en-US" dirty="0"/>
              <a:t>Here the resource would be “/x.html/delete”</a:t>
            </a:r>
          </a:p>
          <a:p>
            <a:r>
              <a:rPr lang="en-US" dirty="0"/>
              <a:t>Also wrong to use query, </a:t>
            </a:r>
            <a:r>
              <a:rPr lang="en-US" dirty="0" err="1"/>
              <a:t>eg</a:t>
            </a:r>
            <a:r>
              <a:rPr lang="en-US" dirty="0"/>
              <a:t> “www.foo.org/</a:t>
            </a:r>
            <a:r>
              <a:rPr lang="en-US" dirty="0" err="1"/>
              <a:t>x.html</a:t>
            </a:r>
            <a:r>
              <a:rPr lang="en-US" i="1" dirty="0" err="1"/>
              <a:t>?method</a:t>
            </a:r>
            <a:r>
              <a:rPr lang="en-US" i="1" dirty="0"/>
              <a:t>=delete</a:t>
            </a:r>
            <a:r>
              <a:rPr lang="en-US" dirty="0"/>
              <a:t>” </a:t>
            </a:r>
          </a:p>
          <a:p>
            <a:r>
              <a:rPr lang="en-US" dirty="0"/>
              <a:t>Paths should represent/identify resources, and NOT actions on those</a:t>
            </a:r>
          </a:p>
        </p:txBody>
      </p:sp>
    </p:spTree>
    <p:extLst>
      <p:ext uri="{BB962C8B-B14F-4D97-AF65-F5344CB8AC3E}">
        <p14:creationId xmlns:p14="http://schemas.microsoft.com/office/powerpoint/2010/main" val="3363418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" y="1833244"/>
            <a:ext cx="11590020" cy="4727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RFC 7231: “A request method is considered </a:t>
            </a:r>
            <a:r>
              <a:rPr lang="en-US" i="1" dirty="0"/>
              <a:t>idempotent</a:t>
            </a:r>
            <a:r>
              <a:rPr lang="en-US" dirty="0"/>
              <a:t> if the intended effect on the server of multiple identical requests with that method is the same as the effect for a single such request... </a:t>
            </a:r>
          </a:p>
          <a:p>
            <a:pPr marL="0" indent="0">
              <a:buNone/>
            </a:pPr>
            <a:r>
              <a:rPr lang="en-US" dirty="0"/>
              <a:t>… if a client sends a … request and the underlying connection is closed before any response is received, then the client can establish a new connection and retry the idempotent request.”</a:t>
            </a:r>
          </a:p>
        </p:txBody>
      </p:sp>
    </p:spTree>
    <p:extLst>
      <p:ext uri="{BB962C8B-B14F-4D97-AF65-F5344CB8AC3E}">
        <p14:creationId xmlns:p14="http://schemas.microsoft.com/office/powerpoint/2010/main" val="36435813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methods are idempotent?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745202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GET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POST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DELETE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PUT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PATCH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HEAD</a:t>
            </a:r>
          </a:p>
        </p:txBody>
      </p:sp>
      <p:pic>
        <p:nvPicPr>
          <p:cNvPr id="205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549186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2430942"/>
            <a:ext cx="585309" cy="585309"/>
          </a:xfrm>
          <a:prstGeom prst="rect">
            <a:avLst/>
          </a:prstGeom>
        </p:spPr>
      </p:pic>
      <p:pic>
        <p:nvPicPr>
          <p:cNvPr id="8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401659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172" y="3226421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1690688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4762154"/>
            <a:ext cx="585309" cy="5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5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13709"/>
            <a:ext cx="9896475" cy="68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32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825624"/>
            <a:ext cx="11808000" cy="4884775"/>
          </a:xfrm>
        </p:spPr>
        <p:txBody>
          <a:bodyPr>
            <a:normAutofit/>
          </a:bodyPr>
          <a:lstStyle/>
          <a:p>
            <a:r>
              <a:rPr lang="en-US" dirty="0"/>
              <a:t>Extra meta-information, besides Method/Resource</a:t>
            </a:r>
          </a:p>
          <a:p>
            <a:r>
              <a:rPr lang="en-US" dirty="0"/>
              <a:t>Pairs &lt;key&gt;:&lt;value&gt;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In which format am I expecting the resource? HTML? JSON?</a:t>
            </a:r>
          </a:p>
          <a:p>
            <a:pPr lvl="1"/>
            <a:r>
              <a:rPr lang="en-US" dirty="0"/>
              <a:t>In which language do I want it?</a:t>
            </a:r>
          </a:p>
          <a:p>
            <a:pPr lvl="1"/>
            <a:r>
              <a:rPr lang="en-US" dirty="0"/>
              <a:t>Who am I? (important for user authentication)</a:t>
            </a:r>
          </a:p>
          <a:p>
            <a:pPr lvl="1"/>
            <a:r>
              <a:rPr lang="en-US" dirty="0"/>
              <a:t>Should the TCP connection be kept alive, or should it be closed after this HTTP request?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42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020" t="40940" r="1020" b="28635"/>
          <a:stretch/>
        </p:blipFill>
        <p:spPr>
          <a:xfrm>
            <a:off x="-140041" y="552892"/>
            <a:ext cx="16053648" cy="333862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180" y="4428417"/>
            <a:ext cx="11720945" cy="210085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Request for </a:t>
            </a:r>
            <a:r>
              <a:rPr lang="en-US" i="1" dirty="0">
                <a:hlinkClick r:id="rId3"/>
              </a:rPr>
              <a:t>www.google.com</a:t>
            </a:r>
            <a:r>
              <a:rPr lang="en-US" i="1" dirty="0"/>
              <a:t> </a:t>
            </a:r>
            <a:r>
              <a:rPr lang="en-US" dirty="0"/>
              <a:t>in a browser (</a:t>
            </a:r>
            <a:r>
              <a:rPr lang="en-US" dirty="0" err="1"/>
              <a:t>eg</a:t>
            </a:r>
            <a:r>
              <a:rPr lang="en-US" dirty="0"/>
              <a:t> Chrome)</a:t>
            </a:r>
            <a:endParaRPr lang="en-US" i="1" dirty="0"/>
          </a:p>
          <a:p>
            <a:r>
              <a:rPr lang="en-US" dirty="0"/>
              <a:t>Recall, you can use </a:t>
            </a:r>
            <a:r>
              <a:rPr lang="en-US" dirty="0" err="1"/>
              <a:t>WireShark</a:t>
            </a:r>
            <a:r>
              <a:rPr lang="en-US" dirty="0"/>
              <a:t> or Chrome Developer Tools</a:t>
            </a:r>
          </a:p>
          <a:p>
            <a:r>
              <a:rPr lang="en-US" dirty="0"/>
              <a:t>Several HTTP headers: </a:t>
            </a:r>
            <a:r>
              <a:rPr lang="en-US" dirty="0" err="1"/>
              <a:t>eg</a:t>
            </a:r>
            <a:r>
              <a:rPr lang="en-US" dirty="0"/>
              <a:t>, including preferred format and language</a:t>
            </a:r>
          </a:p>
        </p:txBody>
      </p:sp>
    </p:spTree>
    <p:extLst>
      <p:ext uri="{BB962C8B-B14F-4D97-AF65-F5344CB8AC3E}">
        <p14:creationId xmlns:p14="http://schemas.microsoft.com/office/powerpoint/2010/main" val="397842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Body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600" y="1825624"/>
            <a:ext cx="11584800" cy="4899176"/>
          </a:xfrm>
        </p:spPr>
        <p:txBody>
          <a:bodyPr/>
          <a:lstStyle/>
          <a:p>
            <a:r>
              <a:rPr lang="en-US" dirty="0"/>
              <a:t>After last header, there must be an empty line</a:t>
            </a:r>
          </a:p>
          <a:p>
            <a:r>
              <a:rPr lang="en-US" dirty="0"/>
              <a:t>Any data after that, if any, would be part of the payload, </a:t>
            </a:r>
            <a:r>
              <a:rPr lang="en-US" dirty="0" err="1"/>
              <a:t>ie</a:t>
            </a:r>
            <a:r>
              <a:rPr lang="en-US" dirty="0"/>
              <a:t> HTTP body</a:t>
            </a:r>
          </a:p>
          <a:p>
            <a:r>
              <a:rPr lang="en-US" dirty="0"/>
              <a:t>Request: needed for </a:t>
            </a:r>
            <a:r>
              <a:rPr lang="en-US" b="1" dirty="0"/>
              <a:t>POST</a:t>
            </a:r>
            <a:r>
              <a:rPr lang="en-US" dirty="0"/>
              <a:t>, </a:t>
            </a:r>
            <a:r>
              <a:rPr lang="en-US" b="1" dirty="0"/>
              <a:t>PUT</a:t>
            </a:r>
            <a:r>
              <a:rPr lang="en-US" dirty="0"/>
              <a:t> and </a:t>
            </a:r>
            <a:r>
              <a:rPr lang="en-US" b="1" dirty="0"/>
              <a:t>PATCH</a:t>
            </a:r>
          </a:p>
          <a:p>
            <a:r>
              <a:rPr lang="en-US" dirty="0"/>
              <a:t>Response: needed for </a:t>
            </a:r>
            <a:r>
              <a:rPr lang="en-US" b="1" dirty="0"/>
              <a:t>GET </a:t>
            </a:r>
            <a:r>
              <a:rPr lang="en-US" dirty="0"/>
              <a:t>(also the other methods “might” have body, but </a:t>
            </a:r>
            <a:r>
              <a:rPr lang="en-US" b="1" dirty="0"/>
              <a:t>HEAD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2432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462" y="454025"/>
            <a:ext cx="11630025" cy="7651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i="1" dirty="0"/>
              <a:t>www.rd.com</a:t>
            </a:r>
            <a:r>
              <a:rPr lang="en-US" b="1" dirty="0"/>
              <a:t>/wp-content/uploads/sites/2/2016/04/01-cat-wants-to-tell-you-laptop.jpg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36" y="1336553"/>
            <a:ext cx="7893504" cy="526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37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165" y="489885"/>
            <a:ext cx="10515600" cy="5320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GET with no body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0" y="1550895"/>
            <a:ext cx="11443249" cy="21067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83340" y="4676403"/>
            <a:ext cx="10515600" cy="532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Have a look at the “Accept” header… there is no “jpg” there, why? </a:t>
            </a:r>
          </a:p>
        </p:txBody>
      </p:sp>
    </p:spTree>
    <p:extLst>
      <p:ext uri="{BB962C8B-B14F-4D97-AF65-F5344CB8AC3E}">
        <p14:creationId xmlns:p14="http://schemas.microsoft.com/office/powerpoint/2010/main" val="19683254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3648" y="254444"/>
            <a:ext cx="6320118" cy="59225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this case, payload is in JPEG format</a:t>
            </a:r>
          </a:p>
          <a:p>
            <a:r>
              <a:rPr lang="en-US" dirty="0"/>
              <a:t>“</a:t>
            </a:r>
            <a:r>
              <a:rPr lang="en-US" i="1" dirty="0"/>
              <a:t>Content-type</a:t>
            </a:r>
            <a:r>
              <a:rPr lang="en-US" dirty="0"/>
              <a:t>” header: </a:t>
            </a:r>
          </a:p>
          <a:p>
            <a:pPr lvl="1"/>
            <a:r>
              <a:rPr lang="en-US" dirty="0"/>
              <a:t>need to specify the format, </a:t>
            </a:r>
            <a:r>
              <a:rPr lang="en-US" dirty="0" err="1"/>
              <a:t>eg</a:t>
            </a:r>
            <a:r>
              <a:rPr lang="en-US" dirty="0"/>
              <a:t> JPEG. Note this is necessary because what requested by user (“Accept”) might be a list, and also server might return something different</a:t>
            </a:r>
          </a:p>
          <a:p>
            <a:r>
              <a:rPr lang="en-US" dirty="0"/>
              <a:t>“</a:t>
            </a:r>
            <a:r>
              <a:rPr lang="en-US" i="1" dirty="0"/>
              <a:t>Content-length</a:t>
            </a:r>
            <a:r>
              <a:rPr lang="en-US" dirty="0"/>
              <a:t>” header:</a:t>
            </a:r>
          </a:p>
          <a:p>
            <a:pPr lvl="1"/>
            <a:r>
              <a:rPr lang="en-US" dirty="0"/>
              <a:t>Essential, otherwise HTTP parser cannot know when payload is finished</a:t>
            </a:r>
          </a:p>
          <a:p>
            <a:r>
              <a:rPr lang="en-US" dirty="0"/>
              <a:t>Cache handling: headers like “</a:t>
            </a:r>
            <a:r>
              <a:rPr lang="en-US" i="1" dirty="0"/>
              <a:t>Cache-Control</a:t>
            </a:r>
            <a:r>
              <a:rPr lang="en-US" dirty="0"/>
              <a:t>”, “</a:t>
            </a:r>
            <a:r>
              <a:rPr lang="en-US" dirty="0" err="1"/>
              <a:t>ETag</a:t>
            </a:r>
            <a:r>
              <a:rPr lang="en-US" dirty="0"/>
              <a:t>”, “Last-Modified”, etc.</a:t>
            </a:r>
          </a:p>
          <a:p>
            <a:pPr lvl="1"/>
            <a:r>
              <a:rPr lang="en-US" dirty="0"/>
              <a:t>If visiting page for second time, no need to re-download image if hasn’t changed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" y="254444"/>
            <a:ext cx="4918262" cy="65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391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kind of headers and body as HTTP request</a:t>
            </a:r>
          </a:p>
          <a:p>
            <a:r>
              <a:rPr lang="en-US" dirty="0"/>
              <a:t>Only first line does differ</a:t>
            </a:r>
          </a:p>
          <a:p>
            <a:r>
              <a:rPr lang="en-US" dirty="0"/>
              <a:t>&lt;PROTOCOL&gt; &lt;STATUS&gt; &lt;DESCRIPTION&gt;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“HTTP/1.1    200    OK” </a:t>
            </a:r>
          </a:p>
          <a:p>
            <a:pPr lvl="2"/>
            <a:r>
              <a:rPr lang="en-US" dirty="0"/>
              <a:t>Note: only 1 space “ ” between the tags, I added extras just for readability</a:t>
            </a:r>
          </a:p>
          <a:p>
            <a:r>
              <a:rPr lang="en-US" dirty="0"/>
              <a:t>When making a request, a lot of things could happen on server, and the “</a:t>
            </a:r>
            <a:r>
              <a:rPr lang="en-US" i="1" dirty="0"/>
              <a:t>status</a:t>
            </a:r>
            <a:r>
              <a:rPr lang="en-US" dirty="0"/>
              <a:t>” is used to say what happened</a:t>
            </a:r>
          </a:p>
        </p:txBody>
      </p:sp>
    </p:spTree>
    <p:extLst>
      <p:ext uri="{BB962C8B-B14F-4D97-AF65-F5344CB8AC3E}">
        <p14:creationId xmlns:p14="http://schemas.microsoft.com/office/powerpoint/2010/main" val="19974243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Status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digit number, divided into “families”</a:t>
            </a:r>
          </a:p>
          <a:p>
            <a:r>
              <a:rPr lang="en-US" b="1" dirty="0"/>
              <a:t>1xx</a:t>
            </a:r>
            <a:r>
              <a:rPr lang="en-US" dirty="0"/>
              <a:t>: informational, interim response</a:t>
            </a:r>
          </a:p>
          <a:p>
            <a:r>
              <a:rPr lang="en-US" b="1" dirty="0"/>
              <a:t>2xx</a:t>
            </a:r>
            <a:r>
              <a:rPr lang="en-US" dirty="0"/>
              <a:t>: success</a:t>
            </a:r>
          </a:p>
          <a:p>
            <a:r>
              <a:rPr lang="en-US" b="1" dirty="0"/>
              <a:t>3xx</a:t>
            </a:r>
            <a:r>
              <a:rPr lang="en-US" dirty="0"/>
              <a:t>: redirection</a:t>
            </a:r>
          </a:p>
          <a:p>
            <a:r>
              <a:rPr lang="en-US" b="1" dirty="0"/>
              <a:t>4xx</a:t>
            </a:r>
            <a:r>
              <a:rPr lang="en-US" dirty="0"/>
              <a:t>: user error</a:t>
            </a:r>
          </a:p>
          <a:p>
            <a:r>
              <a:rPr lang="en-US" b="1" dirty="0"/>
              <a:t>5xx</a:t>
            </a:r>
            <a:r>
              <a:rPr lang="en-US" dirty="0"/>
              <a:t>: server error</a:t>
            </a:r>
          </a:p>
        </p:txBody>
      </p:sp>
    </p:spTree>
    <p:extLst>
      <p:ext uri="{BB962C8B-B14F-4D97-AF65-F5344CB8AC3E}">
        <p14:creationId xmlns:p14="http://schemas.microsoft.com/office/powerpoint/2010/main" val="464253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2xx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865600" cy="4351338"/>
          </a:xfrm>
        </p:spPr>
        <p:txBody>
          <a:bodyPr/>
          <a:lstStyle/>
          <a:p>
            <a:r>
              <a:rPr lang="en-US" b="1" dirty="0"/>
              <a:t>200</a:t>
            </a:r>
            <a:r>
              <a:rPr lang="en-US" dirty="0"/>
              <a:t>: OK</a:t>
            </a:r>
          </a:p>
          <a:p>
            <a:r>
              <a:rPr lang="en-US" b="1" dirty="0"/>
              <a:t>201</a:t>
            </a:r>
            <a:r>
              <a:rPr lang="en-US" dirty="0"/>
              <a:t>: resource created</a:t>
            </a:r>
          </a:p>
          <a:p>
            <a:r>
              <a:rPr lang="en-US" b="1" dirty="0"/>
              <a:t>202</a:t>
            </a:r>
            <a:r>
              <a:rPr lang="en-US" dirty="0"/>
              <a:t>: accepted, but not completed (</a:t>
            </a:r>
            <a:r>
              <a:rPr lang="en-US" dirty="0" err="1"/>
              <a:t>eg</a:t>
            </a:r>
            <a:r>
              <a:rPr lang="en-US" dirty="0"/>
              <a:t>, background operation)</a:t>
            </a:r>
          </a:p>
          <a:p>
            <a:r>
              <a:rPr lang="en-US" b="1" dirty="0"/>
              <a:t>204</a:t>
            </a:r>
            <a:r>
              <a:rPr lang="en-US" dirty="0"/>
              <a:t>: no content (</a:t>
            </a:r>
            <a:r>
              <a:rPr lang="en-US" dirty="0" err="1"/>
              <a:t>eg</a:t>
            </a:r>
            <a:r>
              <a:rPr lang="en-US" dirty="0"/>
              <a:t>, as result of PUT or DELETE)</a:t>
            </a:r>
          </a:p>
        </p:txBody>
      </p:sp>
    </p:spTree>
    <p:extLst>
      <p:ext uri="{BB962C8B-B14F-4D97-AF65-F5344CB8AC3E}">
        <p14:creationId xmlns:p14="http://schemas.microsoft.com/office/powerpoint/2010/main" val="4161454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3xx Redirection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00" y="1825624"/>
            <a:ext cx="11808000" cy="48847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Note: the semantics of these codes is a “</a:t>
            </a:r>
            <a:r>
              <a:rPr lang="en-US" b="1" dirty="0"/>
              <a:t>mess</a:t>
            </a:r>
            <a:r>
              <a:rPr lang="en-US" dirty="0"/>
              <a:t>”, being changing with different “updates” of HTTP 1.1… and being left in an inconsistent state</a:t>
            </a:r>
          </a:p>
          <a:p>
            <a:r>
              <a:rPr lang="en-US" b="1" dirty="0"/>
              <a:t>301</a:t>
            </a:r>
            <a:r>
              <a:rPr lang="en-US" dirty="0"/>
              <a:t> permanent redirection</a:t>
            </a:r>
          </a:p>
          <a:p>
            <a:pPr lvl="1"/>
            <a:r>
              <a:rPr lang="en-US" dirty="0"/>
              <a:t>If X redirects to Y, then client will never ask for X again, and go straight for Y</a:t>
            </a:r>
          </a:p>
          <a:p>
            <a:r>
              <a:rPr lang="en-US" b="1" dirty="0"/>
              <a:t>302</a:t>
            </a:r>
            <a:r>
              <a:rPr lang="en-US" dirty="0"/>
              <a:t> temporary redirection</a:t>
            </a:r>
          </a:p>
          <a:p>
            <a:pPr lvl="1"/>
            <a:r>
              <a:rPr lang="en-US" dirty="0"/>
              <a:t>“May” change verb, </a:t>
            </a:r>
            <a:r>
              <a:rPr lang="en-US" dirty="0" err="1"/>
              <a:t>eg</a:t>
            </a:r>
            <a:r>
              <a:rPr lang="en-US" dirty="0"/>
              <a:t> from POST to GET</a:t>
            </a:r>
          </a:p>
          <a:p>
            <a:r>
              <a:rPr lang="en-US" b="1" dirty="0"/>
              <a:t>307</a:t>
            </a:r>
            <a:r>
              <a:rPr lang="en-US" dirty="0"/>
              <a:t> temporary redirection, but same verb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 POST stays a POST</a:t>
            </a:r>
          </a:p>
          <a:p>
            <a:r>
              <a:rPr lang="en-US" dirty="0"/>
              <a:t>“</a:t>
            </a:r>
            <a:r>
              <a:rPr lang="en-US" i="1" dirty="0"/>
              <a:t>Location</a:t>
            </a:r>
            <a:r>
              <a:rPr lang="en-US" dirty="0"/>
              <a:t>” header: URI of where we should redirect</a:t>
            </a:r>
          </a:p>
        </p:txBody>
      </p:sp>
    </p:spTree>
    <p:extLst>
      <p:ext uri="{BB962C8B-B14F-4D97-AF65-F5344CB8AC3E}">
        <p14:creationId xmlns:p14="http://schemas.microsoft.com/office/powerpoint/2010/main" val="3461372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Wide Web (WWW)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1825625"/>
            <a:ext cx="11830050" cy="482696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Invented by Tim Berners-Lee in 1989, at CERN, Switzerland</a:t>
            </a:r>
          </a:p>
          <a:p>
            <a:pPr lvl="1"/>
            <a:r>
              <a:rPr lang="en-US" dirty="0"/>
              <a:t>I was in high school when it was first available… </a:t>
            </a:r>
          </a:p>
          <a:p>
            <a:r>
              <a:rPr lang="en-US" dirty="0"/>
              <a:t>WWW is a set of documents/resources distributed among different machines</a:t>
            </a:r>
          </a:p>
          <a:p>
            <a:r>
              <a:rPr lang="en-US" dirty="0"/>
              <a:t>Resources/documents are identified with a </a:t>
            </a:r>
            <a:r>
              <a:rPr lang="en-US" i="1" dirty="0"/>
              <a:t>Uniform Resource Locator</a:t>
            </a:r>
            <a:r>
              <a:rPr lang="en-US" dirty="0"/>
              <a:t> (URL)</a:t>
            </a:r>
          </a:p>
          <a:p>
            <a:r>
              <a:rPr lang="en-US" dirty="0"/>
              <a:t>Resources are accessed/downloaded over the </a:t>
            </a:r>
            <a:r>
              <a:rPr lang="en-US" i="1" dirty="0"/>
              <a:t>internet, </a:t>
            </a:r>
            <a:r>
              <a:rPr lang="en-US" dirty="0"/>
              <a:t>typically HTTP over TCP</a:t>
            </a:r>
          </a:p>
          <a:p>
            <a:r>
              <a:rPr lang="en-US" dirty="0"/>
              <a:t>A web page is a resource written in HTML format</a:t>
            </a:r>
          </a:p>
          <a:p>
            <a:r>
              <a:rPr lang="en-US" i="1" dirty="0"/>
              <a:t>Browsers </a:t>
            </a:r>
            <a:r>
              <a:rPr lang="en-US" dirty="0"/>
              <a:t>are tools used to download/visualize HTML pages, and enable the following of </a:t>
            </a:r>
            <a:r>
              <a:rPr lang="en-US" i="1" dirty="0"/>
              <a:t>links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85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273900"/>
            <a:ext cx="73723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3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4xx User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1825624"/>
            <a:ext cx="11606400" cy="48199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400</a:t>
            </a:r>
            <a:r>
              <a:rPr lang="en-US" dirty="0"/>
              <a:t>: bad request (generic error code)</a:t>
            </a:r>
          </a:p>
          <a:p>
            <a:r>
              <a:rPr lang="en-US" b="1" dirty="0"/>
              <a:t>401</a:t>
            </a:r>
            <a:r>
              <a:rPr lang="en-US" dirty="0"/>
              <a:t>: unauthorized (user not authenticated)</a:t>
            </a:r>
          </a:p>
          <a:p>
            <a:r>
              <a:rPr lang="en-US" b="1" dirty="0"/>
              <a:t>403</a:t>
            </a:r>
            <a:r>
              <a:rPr lang="en-US" dirty="0"/>
              <a:t>: forbidden (authenticated but lacking authorization, or not accessible regardless of </a:t>
            </a:r>
            <a:r>
              <a:rPr lang="en-US" dirty="0" err="1"/>
              <a:t>auth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Note: RFC 7231/7235 are rather ambiguous/confusing when it comes to define authentication/authorization, </a:t>
            </a:r>
            <a:r>
              <a:rPr lang="en-US"/>
              <a:t>and differences </a:t>
            </a:r>
            <a:r>
              <a:rPr lang="en-US" dirty="0"/>
              <a:t>between 401 and 403</a:t>
            </a:r>
          </a:p>
          <a:p>
            <a:r>
              <a:rPr lang="en-US" b="1" dirty="0"/>
              <a:t>404</a:t>
            </a:r>
            <a:r>
              <a:rPr lang="en-US" dirty="0"/>
              <a:t>: not found (likely the most famous HTTP status code)</a:t>
            </a:r>
          </a:p>
          <a:p>
            <a:r>
              <a:rPr lang="en-US" b="1" dirty="0"/>
              <a:t>405</a:t>
            </a:r>
            <a:r>
              <a:rPr lang="en-US" dirty="0"/>
              <a:t>: method not allowed (</a:t>
            </a:r>
            <a:r>
              <a:rPr lang="en-US" dirty="0" err="1"/>
              <a:t>eg</a:t>
            </a:r>
            <a:r>
              <a:rPr lang="en-US" dirty="0"/>
              <a:t> doing DELETE on a read-only resource)</a:t>
            </a:r>
          </a:p>
          <a:p>
            <a:r>
              <a:rPr lang="en-US" b="1" dirty="0"/>
              <a:t>415</a:t>
            </a:r>
            <a:r>
              <a:rPr lang="en-US" dirty="0"/>
              <a:t>: unsupported media type (</a:t>
            </a:r>
            <a:r>
              <a:rPr lang="en-US" dirty="0" err="1"/>
              <a:t>eg</a:t>
            </a:r>
            <a:r>
              <a:rPr lang="en-US" dirty="0"/>
              <a:t> sending XML to JSON-only server)</a:t>
            </a:r>
          </a:p>
        </p:txBody>
      </p:sp>
    </p:spTree>
    <p:extLst>
      <p:ext uri="{BB962C8B-B14F-4D97-AF65-F5344CB8AC3E}">
        <p14:creationId xmlns:p14="http://schemas.microsoft.com/office/powerpoint/2010/main" val="5708922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358775"/>
            <a:ext cx="11726113" cy="6127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Even if error (</a:t>
            </a:r>
            <a:r>
              <a:rPr lang="en-US" dirty="0" err="1"/>
              <a:t>eg</a:t>
            </a:r>
            <a:r>
              <a:rPr lang="en-US" dirty="0"/>
              <a:t> 404), response can have a body, </a:t>
            </a:r>
            <a:r>
              <a:rPr lang="en-US" dirty="0" err="1"/>
              <a:t>eg</a:t>
            </a:r>
            <a:r>
              <a:rPr lang="en-US" dirty="0"/>
              <a:t> an HTML page to display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17155"/>
            <a:ext cx="11726113" cy="4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692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5xx Server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00800" cy="4942376"/>
          </a:xfrm>
        </p:spPr>
        <p:txBody>
          <a:bodyPr>
            <a:normAutofit/>
          </a:bodyPr>
          <a:lstStyle/>
          <a:p>
            <a:r>
              <a:rPr lang="en-US" dirty="0"/>
              <a:t>500: Internal Server Error</a:t>
            </a:r>
          </a:p>
          <a:p>
            <a:pPr lvl="1"/>
            <a:r>
              <a:rPr lang="en-US" dirty="0"/>
              <a:t>Often, a bug, </a:t>
            </a:r>
            <a:r>
              <a:rPr lang="en-US" dirty="0" err="1"/>
              <a:t>eg</a:t>
            </a:r>
            <a:r>
              <a:rPr lang="en-US" dirty="0"/>
              <a:t> an exception in the business logic (like a NPE), that propagates to the application server will be handled with a 500 response</a:t>
            </a:r>
          </a:p>
          <a:p>
            <a:pPr lvl="2"/>
            <a:r>
              <a:rPr lang="en-US" dirty="0"/>
              <a:t>Note: if whole application server does crash, then you get no response…</a:t>
            </a:r>
          </a:p>
          <a:p>
            <a:pPr lvl="1"/>
            <a:r>
              <a:rPr lang="en-US" dirty="0"/>
              <a:t>Required external services have problems, </a:t>
            </a:r>
            <a:r>
              <a:rPr lang="en-US" dirty="0" err="1"/>
              <a:t>eg</a:t>
            </a:r>
            <a:r>
              <a:rPr lang="en-US" dirty="0"/>
              <a:t> database connection failed </a:t>
            </a:r>
          </a:p>
          <a:p>
            <a:r>
              <a:rPr lang="en-US" dirty="0"/>
              <a:t>503: Service Unavailable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overloaded of requests, or scheduled downtime for maintenance </a:t>
            </a:r>
          </a:p>
        </p:txBody>
      </p:sp>
    </p:spTree>
    <p:extLst>
      <p:ext uri="{BB962C8B-B14F-4D97-AF65-F5344CB8AC3E}">
        <p14:creationId xmlns:p14="http://schemas.microsoft.com/office/powerpoint/2010/main" val="37508682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r>
              <a:rPr lang="en-US" b="1" dirty="0"/>
              <a:t>S </a:t>
            </a:r>
            <a:r>
              <a:rPr lang="en-US" dirty="0"/>
              <a:t>(HTTP </a:t>
            </a:r>
            <a:r>
              <a:rPr lang="en-US" b="1" dirty="0"/>
              <a:t>S</a:t>
            </a:r>
            <a:r>
              <a:rPr lang="en-US" dirty="0"/>
              <a:t>ecure)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825624"/>
            <a:ext cx="11620500" cy="4864735"/>
          </a:xfrm>
        </p:spPr>
        <p:txBody>
          <a:bodyPr>
            <a:normAutofit fontScale="92500"/>
          </a:bodyPr>
          <a:lstStyle/>
          <a:p>
            <a:r>
              <a:rPr lang="en-US" dirty="0"/>
              <a:t>Encrypted version of HTTP, using  Transport Layer Security (TLS)</a:t>
            </a:r>
          </a:p>
          <a:p>
            <a:r>
              <a:rPr lang="en-US" dirty="0"/>
              <a:t>Usually on port 443 instead of 80</a:t>
            </a:r>
          </a:p>
          <a:p>
            <a:r>
              <a:rPr lang="en-US" dirty="0"/>
              <a:t>URIs are the same as in HTTP (just the “scheme” does change)</a:t>
            </a:r>
          </a:p>
          <a:p>
            <a:r>
              <a:rPr lang="en-US" dirty="0"/>
              <a:t>Note,  the whole HTTP messages are encrypted, </a:t>
            </a:r>
            <a:r>
              <a:rPr lang="en-US" b="1" dirty="0"/>
              <a:t>but still using TCP</a:t>
            </a:r>
          </a:p>
          <a:p>
            <a:pPr lvl="1"/>
            <a:r>
              <a:rPr lang="en-US" dirty="0"/>
              <a:t>this means it is still possible to find out the IP address and port of remote server, although cannot decipher the actual sent messages</a:t>
            </a:r>
          </a:p>
          <a:p>
            <a:pPr lvl="1"/>
            <a:r>
              <a:rPr lang="en-US" dirty="0"/>
              <a:t>this issue can be avoided by going through proxy networks like TOR , or any VPN provider (but this latter would know what you visit) </a:t>
            </a:r>
          </a:p>
        </p:txBody>
      </p:sp>
    </p:spTree>
    <p:extLst>
      <p:ext uri="{BB962C8B-B14F-4D97-AF65-F5344CB8AC3E}">
        <p14:creationId xmlns:p14="http://schemas.microsoft.com/office/powerpoint/2010/main" val="14888028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69182"/>
            <a:ext cx="10515600" cy="1325563"/>
          </a:xfrm>
        </p:spPr>
        <p:txBody>
          <a:bodyPr/>
          <a:lstStyle/>
          <a:p>
            <a:r>
              <a:rPr lang="en-US" dirty="0"/>
              <a:t>HTTP is Not Secure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5057" y="1898196"/>
            <a:ext cx="11821886" cy="3486603"/>
          </a:xfrm>
        </p:spPr>
        <p:txBody>
          <a:bodyPr>
            <a:normAutofit/>
          </a:bodyPr>
          <a:lstStyle/>
          <a:p>
            <a:r>
              <a:rPr lang="en-US" dirty="0"/>
              <a:t>Important to have HTTPS for </a:t>
            </a:r>
            <a:r>
              <a:rPr lang="en-US" i="1" dirty="0"/>
              <a:t>ALL</a:t>
            </a:r>
            <a:r>
              <a:rPr lang="en-US" dirty="0"/>
              <a:t> kinds of communications, even if not critical</a:t>
            </a:r>
          </a:p>
          <a:p>
            <a:pPr lvl="1"/>
            <a:r>
              <a:rPr lang="en-US" dirty="0"/>
              <a:t>Not just for authentication (login) in banks or other internet services </a:t>
            </a:r>
          </a:p>
          <a:p>
            <a:r>
              <a:rPr lang="en-US" dirty="0"/>
              <a:t>Example, ISPs (</a:t>
            </a:r>
            <a:r>
              <a:rPr lang="en-US" dirty="0" err="1"/>
              <a:t>eg</a:t>
            </a:r>
            <a:r>
              <a:rPr lang="en-US" dirty="0"/>
              <a:t> Comcast) can inject ads in web pages </a:t>
            </a:r>
          </a:p>
          <a:p>
            <a:pPr lvl="1"/>
            <a:r>
              <a:rPr lang="en-US" dirty="0"/>
              <a:t>ISP -&gt; Internet Service Provider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330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1" y="193674"/>
            <a:ext cx="11710694" cy="1922765"/>
          </a:xfrm>
        </p:spPr>
        <p:txBody>
          <a:bodyPr>
            <a:normAutofit fontScale="92500"/>
          </a:bodyPr>
          <a:lstStyle/>
          <a:p>
            <a:r>
              <a:rPr lang="en-US" dirty="0"/>
              <a:t>What would be the point of encrypting pages of a newspaper?</a:t>
            </a:r>
          </a:p>
          <a:p>
            <a:r>
              <a:rPr lang="en-US" dirty="0"/>
              <a:t>If not encrypted (</a:t>
            </a:r>
            <a:r>
              <a:rPr lang="en-US" dirty="0" err="1"/>
              <a:t>ie</a:t>
            </a:r>
            <a:r>
              <a:rPr lang="en-US" dirty="0"/>
              <a:t> HTTP instead of HTTPS) anyone between you and the target server can alter the payload of the messages…</a:t>
            </a:r>
          </a:p>
        </p:txBody>
      </p:sp>
      <p:pic>
        <p:nvPicPr>
          <p:cNvPr id="4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1" y="3252550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138" y="3252550"/>
            <a:ext cx="1098444" cy="82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752" y="3313360"/>
            <a:ext cx="1647615" cy="70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server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153" y="3243498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498715" y="3097066"/>
            <a:ext cx="1468423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065582" y="3057196"/>
            <a:ext cx="1468423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76797" y="2967455"/>
            <a:ext cx="2955068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376798" y="4326235"/>
            <a:ext cx="3023434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044248" y="4326235"/>
            <a:ext cx="1511089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456049" y="4326235"/>
            <a:ext cx="1511089" cy="0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933842" y="5177251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Modified HTML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67138" y="4456402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 </a:t>
            </a:r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994328" y="4456402"/>
            <a:ext cx="9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ISP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828526" y="4456402"/>
            <a:ext cx="71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Vg.no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62057" y="2562728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 GET vg.no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30725" y="4456402"/>
            <a:ext cx="154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 of vg.no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57260" y="5685015"/>
            <a:ext cx="2972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Modify the HTML payload content of the HTTP response, </a:t>
            </a:r>
            <a:r>
              <a:rPr lang="en-US" dirty="0" err="1"/>
              <a:t>eg</a:t>
            </a:r>
            <a:r>
              <a:rPr lang="en-US" dirty="0"/>
              <a:t>, by injecting ads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2400" y="4608802"/>
            <a:ext cx="15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Computer</a:t>
            </a:r>
          </a:p>
        </p:txBody>
      </p:sp>
      <p:cxnSp>
        <p:nvCxnSpPr>
          <p:cNvPr id="34" name="Straight Connector 33"/>
          <p:cNvCxnSpPr>
            <a:endCxn id="25" idx="0"/>
          </p:cNvCxnSpPr>
          <p:nvPr/>
        </p:nvCxnSpPr>
        <p:spPr>
          <a:xfrm>
            <a:off x="2187723" y="4366105"/>
            <a:ext cx="567819" cy="81114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25" idx="3"/>
          </p:cNvCxnSpPr>
          <p:nvPr/>
        </p:nvCxnSpPr>
        <p:spPr>
          <a:xfrm flipH="1">
            <a:off x="3577241" y="4338847"/>
            <a:ext cx="1216951" cy="102307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Up Arrow 39"/>
          <p:cNvSpPr/>
          <p:nvPr/>
        </p:nvSpPr>
        <p:spPr>
          <a:xfrm>
            <a:off x="6221243" y="4888269"/>
            <a:ext cx="484632" cy="7967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5882" y="4955900"/>
            <a:ext cx="1828699" cy="1151457"/>
          </a:xfrm>
          <a:prstGeom prst="rect">
            <a:avLst/>
          </a:prstGeom>
        </p:spPr>
      </p:pic>
      <p:pic>
        <p:nvPicPr>
          <p:cNvPr id="1026" name="Picture 2" descr="Image result for adwa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600" y="5546583"/>
            <a:ext cx="1323636" cy="9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6350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TLS/SSL Digital Certificates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181" y="1825625"/>
            <a:ext cx="11046619" cy="47802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using HTTPS to a server, first download a digital certificate </a:t>
            </a:r>
          </a:p>
          <a:p>
            <a:r>
              <a:rPr lang="en-US" dirty="0"/>
              <a:t>Digital Certificate (DC) contains: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domain name (</a:t>
            </a:r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www.facebook.com</a:t>
            </a:r>
            <a:r>
              <a:rPr lang="en-US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trusted certificate authority (CA)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server's </a:t>
            </a:r>
            <a:r>
              <a:rPr lang="en-US" i="1" dirty="0"/>
              <a:t>public encryption key</a:t>
            </a:r>
            <a:r>
              <a:rPr lang="en-US" dirty="0"/>
              <a:t>, </a:t>
            </a:r>
            <a:r>
              <a:rPr lang="en-US" dirty="0" err="1"/>
              <a:t>ie</a:t>
            </a:r>
            <a:r>
              <a:rPr lang="en-US" dirty="0"/>
              <a:t> RSA algorithm</a:t>
            </a:r>
            <a:endParaRPr lang="en-US" i="1" dirty="0"/>
          </a:p>
          <a:p>
            <a:r>
              <a:rPr lang="en-US" dirty="0"/>
              <a:t>Certificates have expiration time</a:t>
            </a:r>
          </a:p>
          <a:p>
            <a:r>
              <a:rPr lang="en-US" dirty="0"/>
              <a:t>The certificates themselves are signed, with the OS having public keys to check their integrity , </a:t>
            </a:r>
            <a:r>
              <a:rPr lang="en-US" dirty="0" err="1"/>
              <a:t>ie</a:t>
            </a:r>
            <a:r>
              <a:rPr lang="en-US" dirty="0"/>
              <a:t> they are signed with the private keys of the CA</a:t>
            </a:r>
          </a:p>
        </p:txBody>
      </p:sp>
    </p:spTree>
    <p:extLst>
      <p:ext uri="{BB962C8B-B14F-4D97-AF65-F5344CB8AC3E}">
        <p14:creationId xmlns:p14="http://schemas.microsoft.com/office/powerpoint/2010/main" val="6056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557" y="1825624"/>
            <a:ext cx="11699193" cy="4840096"/>
          </a:xfrm>
        </p:spPr>
        <p:txBody>
          <a:bodyPr/>
          <a:lstStyle/>
          <a:p>
            <a:r>
              <a:rPr lang="en-US" dirty="0"/>
              <a:t>Eve would not be able to forge a DC for </a:t>
            </a:r>
            <a:r>
              <a:rPr lang="en-US" i="1" dirty="0"/>
              <a:t>www.facebook.com</a:t>
            </a:r>
            <a:r>
              <a:rPr lang="en-US" dirty="0"/>
              <a:t> (</a:t>
            </a:r>
            <a:r>
              <a:rPr lang="en-US" dirty="0" err="1"/>
              <a:t>eg</a:t>
            </a:r>
            <a:r>
              <a:rPr lang="en-US" dirty="0"/>
              <a:t> needed for her phishing attacks), because she would need to sign it with the private key of a CA</a:t>
            </a:r>
          </a:p>
          <a:p>
            <a:r>
              <a:rPr lang="en-US" dirty="0"/>
              <a:t>Note: this is secure only as long as one can </a:t>
            </a:r>
            <a:r>
              <a:rPr lang="en-US" i="1" dirty="0"/>
              <a:t>trust </a:t>
            </a:r>
            <a:r>
              <a:rPr lang="en-US" dirty="0"/>
              <a:t>the CAs, but some of those have been compromised in the past…  </a:t>
            </a:r>
          </a:p>
        </p:txBody>
      </p:sp>
    </p:spTree>
    <p:extLst>
      <p:ext uri="{BB962C8B-B14F-4D97-AF65-F5344CB8AC3E}">
        <p14:creationId xmlns:p14="http://schemas.microsoft.com/office/powerpoint/2010/main" val="14758962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58" y="1166348"/>
            <a:ext cx="10385321" cy="5596401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19132252">
            <a:off x="1369330" y="401631"/>
            <a:ext cx="733428" cy="8071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58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8" y="504825"/>
            <a:ext cx="11219399" cy="4972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375" y="5686425"/>
            <a:ext cx="11630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Send a HTTP request, and get back a HTML page which will be visualized in the browser</a:t>
            </a:r>
          </a:p>
        </p:txBody>
      </p:sp>
    </p:spTree>
    <p:extLst>
      <p:ext uri="{BB962C8B-B14F-4D97-AF65-F5344CB8AC3E}">
        <p14:creationId xmlns:p14="http://schemas.microsoft.com/office/powerpoint/2010/main" val="36337847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268" y="248184"/>
            <a:ext cx="6648450" cy="64389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920" y="914400"/>
            <a:ext cx="49703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if browser detects that the certificate is invalid?  </a:t>
            </a:r>
          </a:p>
        </p:txBody>
      </p:sp>
    </p:spTree>
    <p:extLst>
      <p:ext uri="{BB962C8B-B14F-4D97-AF65-F5344CB8AC3E}">
        <p14:creationId xmlns:p14="http://schemas.microsoft.com/office/powerpoint/2010/main" val="23277926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Certification Fails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87" y="1825625"/>
            <a:ext cx="11887200" cy="46710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 main possibilities</a:t>
            </a:r>
          </a:p>
          <a:p>
            <a:r>
              <a:rPr lang="en-US" dirty="0"/>
              <a:t>1) Expired certificate: developers have not renewed their certificates with the CA </a:t>
            </a:r>
          </a:p>
          <a:p>
            <a:r>
              <a:rPr lang="en-US" dirty="0"/>
              <a:t>2) Man-in-the-middle attack</a:t>
            </a:r>
          </a:p>
          <a:p>
            <a:pPr lvl="1"/>
            <a:r>
              <a:rPr lang="en-US" dirty="0"/>
              <a:t>Trying to pretend to be the web app you want to connect to, so can steal your login/password, </a:t>
            </a:r>
            <a:r>
              <a:rPr lang="en-US" dirty="0" err="1"/>
              <a:t>eg</a:t>
            </a:r>
            <a:r>
              <a:rPr lang="en-US" dirty="0"/>
              <a:t> by serving a fake login page that is equal to the original one</a:t>
            </a:r>
          </a:p>
          <a:p>
            <a:pPr lvl="1"/>
            <a:r>
              <a:rPr lang="en-US" dirty="0"/>
              <a:t>Easy way to do such attack? Use a router, have an open </a:t>
            </a:r>
            <a:r>
              <a:rPr lang="en-US" dirty="0" err="1"/>
              <a:t>WiFi</a:t>
            </a:r>
            <a:r>
              <a:rPr lang="en-US" dirty="0"/>
              <a:t> called “Free </a:t>
            </a:r>
            <a:r>
              <a:rPr lang="en-US" dirty="0" err="1"/>
              <a:t>WiFi</a:t>
            </a:r>
            <a:r>
              <a:rPr lang="en-US" dirty="0"/>
              <a:t>”, go close to a bar/restaurant, and wait for people to connect to it, give them fake pages with fake certificates, and wait for those people to click “Proceed” when browser complains about certificate is invalid  </a:t>
            </a:r>
          </a:p>
          <a:p>
            <a:pPr lvl="1"/>
            <a:r>
              <a:rPr lang="en-US" b="1" dirty="0"/>
              <a:t>NEVER PRESS “PROCEED” WITH INVALID CERTIFICATE ON UNTRUSTED NETWORK!!! </a:t>
            </a:r>
            <a:r>
              <a:rPr lang="en-US" dirty="0"/>
              <a:t>And if you really have to, do not provide any sensitive information, </a:t>
            </a:r>
            <a:r>
              <a:rPr lang="en-US" dirty="0" err="1"/>
              <a:t>eg</a:t>
            </a:r>
            <a:r>
              <a:rPr lang="en-US" dirty="0"/>
              <a:t> passwords, although it would be still a problem with cookies…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957676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119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279" y="365125"/>
            <a:ext cx="11512446" cy="1325563"/>
          </a:xfrm>
        </p:spPr>
        <p:txBody>
          <a:bodyPr>
            <a:normAutofit/>
          </a:bodyPr>
          <a:lstStyle/>
          <a:p>
            <a:r>
              <a:rPr lang="en-US" dirty="0"/>
              <a:t>Data/Operations Over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79" y="1825624"/>
            <a:ext cx="11647357" cy="4807523"/>
          </a:xfrm>
        </p:spPr>
        <p:txBody>
          <a:bodyPr/>
          <a:lstStyle/>
          <a:p>
            <a:r>
              <a:rPr lang="en-US" dirty="0"/>
              <a:t>Provide APIs over network</a:t>
            </a:r>
          </a:p>
          <a:p>
            <a:r>
              <a:rPr lang="en-US" dirty="0"/>
              <a:t>Typically TCP connections</a:t>
            </a:r>
          </a:p>
          <a:p>
            <a:r>
              <a:rPr lang="en-US" dirty="0"/>
              <a:t>HTTP most common protocol</a:t>
            </a:r>
          </a:p>
          <a:p>
            <a:r>
              <a:rPr lang="en-US" dirty="0"/>
              <a:t>So, can see a Web Service as a process that opens a TCP port and responds to incoming requests</a:t>
            </a:r>
          </a:p>
        </p:txBody>
      </p:sp>
    </p:spTree>
    <p:extLst>
      <p:ext uri="{BB962C8B-B14F-4D97-AF65-F5344CB8AC3E}">
        <p14:creationId xmlns:p14="http://schemas.microsoft.com/office/powerpoint/2010/main" val="20726954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4" y="1825624"/>
            <a:ext cx="11587396" cy="47850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REST</a:t>
            </a:r>
          </a:p>
          <a:p>
            <a:pPr lvl="1"/>
            <a:r>
              <a:rPr lang="en-US" dirty="0"/>
              <a:t>most common nowadays</a:t>
            </a:r>
          </a:p>
          <a:p>
            <a:pPr lvl="1"/>
            <a:r>
              <a:rPr lang="en-US" dirty="0"/>
              <a:t>usually strongly tied to HTTP protocol</a:t>
            </a:r>
          </a:p>
          <a:p>
            <a:pPr lvl="1"/>
            <a:r>
              <a:rPr lang="en-US" i="1" dirty="0"/>
              <a:t>not a protocol, but set of architectural guidelines</a:t>
            </a:r>
          </a:p>
          <a:p>
            <a:pPr lvl="1"/>
            <a:r>
              <a:rPr lang="en-US" dirty="0"/>
              <a:t>typically serving data in JSON</a:t>
            </a:r>
          </a:p>
          <a:p>
            <a:r>
              <a:rPr lang="en-US" dirty="0"/>
              <a:t>SOAP</a:t>
            </a:r>
          </a:p>
          <a:p>
            <a:pPr lvl="1"/>
            <a:r>
              <a:rPr lang="en-US" dirty="0"/>
              <a:t>very common in the past, but disappearing nowadays</a:t>
            </a:r>
          </a:p>
          <a:p>
            <a:pPr lvl="1"/>
            <a:r>
              <a:rPr lang="en-US" dirty="0"/>
              <a:t>actual protocol, usually over HTTP</a:t>
            </a:r>
          </a:p>
          <a:p>
            <a:pPr lvl="1"/>
            <a:r>
              <a:rPr lang="en-US" dirty="0"/>
              <a:t>tied to XML</a:t>
            </a:r>
          </a:p>
          <a:p>
            <a:r>
              <a:rPr lang="en-US" dirty="0" err="1"/>
              <a:t>GraphQL</a:t>
            </a:r>
            <a:endParaRPr lang="en-US" dirty="0"/>
          </a:p>
          <a:p>
            <a:pPr lvl="1"/>
            <a:r>
              <a:rPr lang="en-US" dirty="0"/>
              <a:t>the new kid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30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37" y="1825625"/>
            <a:ext cx="11759783" cy="4874978"/>
          </a:xfrm>
        </p:spPr>
        <p:txBody>
          <a:bodyPr/>
          <a:lstStyle/>
          <a:p>
            <a:r>
              <a:rPr lang="en-US" dirty="0"/>
              <a:t>When you want to provide programmable functionalities to your clients over the network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see public list at </a:t>
            </a:r>
            <a:r>
              <a:rPr lang="en-US" dirty="0">
                <a:hlinkClick r:id="rId3"/>
              </a:rPr>
              <a:t>http://www.programmableweb.com/</a:t>
            </a:r>
            <a:endParaRPr lang="en-US" dirty="0"/>
          </a:p>
          <a:p>
            <a:r>
              <a:rPr lang="en-US" dirty="0"/>
              <a:t>Separation of </a:t>
            </a:r>
            <a:r>
              <a:rPr lang="en-US" i="1" dirty="0"/>
              <a:t>frontend</a:t>
            </a:r>
            <a:r>
              <a:rPr lang="en-US" dirty="0"/>
              <a:t> from </a:t>
            </a:r>
            <a:r>
              <a:rPr lang="en-US" i="1" dirty="0"/>
              <a:t>backend</a:t>
            </a:r>
          </a:p>
          <a:p>
            <a:pPr lvl="1"/>
            <a:r>
              <a:rPr lang="en-US" dirty="0"/>
              <a:t>JavaScript doing client-side HTML rendering on browser, where backend is just a web service providing data</a:t>
            </a:r>
          </a:p>
          <a:p>
            <a:r>
              <a:rPr lang="en-US" i="1" dirty="0" err="1"/>
              <a:t>Microservice</a:t>
            </a:r>
            <a:r>
              <a:rPr lang="en-US" dirty="0"/>
              <a:t> Architecture</a:t>
            </a:r>
          </a:p>
          <a:p>
            <a:pPr lvl="1"/>
            <a:r>
              <a:rPr lang="en-US" dirty="0"/>
              <a:t>large systems split into several web services of more manageable size </a:t>
            </a:r>
          </a:p>
          <a:p>
            <a:pPr lvl="1"/>
            <a:r>
              <a:rPr lang="en-US" dirty="0"/>
              <a:t>extremely important for modern enterprise systems</a:t>
            </a:r>
          </a:p>
        </p:txBody>
      </p:sp>
    </p:spTree>
    <p:extLst>
      <p:ext uri="{BB962C8B-B14F-4D97-AF65-F5344CB8AC3E}">
        <p14:creationId xmlns:p14="http://schemas.microsoft.com/office/powerpoint/2010/main" val="37144895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30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458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0058400" cy="54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391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20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0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0"/>
            <a:ext cx="10058400" cy="640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2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 (DNS)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5" y="1825624"/>
            <a:ext cx="11661913" cy="48037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When you type “</a:t>
            </a:r>
            <a:r>
              <a:rPr lang="en-US" i="1" u="sng" dirty="0"/>
              <a:t>www.google.com</a:t>
            </a:r>
            <a:r>
              <a:rPr lang="en-US" dirty="0"/>
              <a:t>” in your browser, how does it now which machine to “connect” to?</a:t>
            </a:r>
          </a:p>
          <a:p>
            <a:r>
              <a:rPr lang="en-US" dirty="0"/>
              <a:t>Internet connections are based on IP addresses</a:t>
            </a:r>
          </a:p>
          <a:p>
            <a:pPr lvl="1"/>
            <a:r>
              <a:rPr lang="en-US" dirty="0"/>
              <a:t>A 32 bit number, usually represented with 0-255 octets</a:t>
            </a:r>
          </a:p>
          <a:p>
            <a:pPr lvl="2"/>
            <a:r>
              <a:rPr lang="en-US" dirty="0"/>
              <a:t> 74.125.131.103   for </a:t>
            </a:r>
            <a:r>
              <a:rPr lang="en-US" dirty="0">
                <a:hlinkClick r:id="rId2"/>
              </a:rPr>
              <a:t>www.google.com</a:t>
            </a:r>
            <a:endParaRPr lang="en-US" dirty="0"/>
          </a:p>
          <a:p>
            <a:pPr lvl="1"/>
            <a:r>
              <a:rPr lang="en-US" dirty="0"/>
              <a:t>IPv4 is most currently used. IPv6 is </a:t>
            </a:r>
            <a:r>
              <a:rPr lang="en-US" dirty="0" err="1"/>
              <a:t>sloooowly</a:t>
            </a:r>
            <a:r>
              <a:rPr lang="en-US" dirty="0"/>
              <a:t> replacing it</a:t>
            </a:r>
          </a:p>
          <a:p>
            <a:r>
              <a:rPr lang="en-US" dirty="0"/>
              <a:t>To make the translation from “</a:t>
            </a:r>
            <a:r>
              <a:rPr lang="en-US" i="1" dirty="0"/>
              <a:t>www.google.com</a:t>
            </a:r>
            <a:r>
              <a:rPr lang="en-US" dirty="0"/>
              <a:t>” to 74.125.131.103, your machine needs to contact a DNS server</a:t>
            </a:r>
          </a:p>
          <a:p>
            <a:r>
              <a:rPr lang="en-US" dirty="0"/>
              <a:t>Discovery handled by the operating system (OS): either hardcoded known host (DNS roots) or broadcast on local network to get reply from your ISP (Internet Service Provider)</a:t>
            </a:r>
          </a:p>
        </p:txBody>
      </p:sp>
    </p:spTree>
    <p:extLst>
      <p:ext uri="{BB962C8B-B14F-4D97-AF65-F5344CB8AC3E}">
        <p14:creationId xmlns:p14="http://schemas.microsoft.com/office/powerpoint/2010/main" val="37935060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782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RESTful APIs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3" y="1825624"/>
            <a:ext cx="11647357" cy="4800027"/>
          </a:xfrm>
        </p:spPr>
        <p:txBody>
          <a:bodyPr>
            <a:normAutofit/>
          </a:bodyPr>
          <a:lstStyle/>
          <a:p>
            <a:r>
              <a:rPr lang="en-US" b="1" dirty="0"/>
              <a:t>Re</a:t>
            </a:r>
            <a:r>
              <a:rPr lang="en-US" dirty="0"/>
              <a:t>presentational </a:t>
            </a:r>
            <a:r>
              <a:rPr lang="en-US" b="1" dirty="0"/>
              <a:t>S</a:t>
            </a:r>
            <a:r>
              <a:rPr lang="en-US" dirty="0"/>
              <a:t>tate </a:t>
            </a:r>
            <a:r>
              <a:rPr lang="en-US" b="1" dirty="0"/>
              <a:t>T</a:t>
            </a:r>
            <a:r>
              <a:rPr lang="en-US" dirty="0"/>
              <a:t>ransfer (REST) </a:t>
            </a:r>
          </a:p>
          <a:p>
            <a:r>
              <a:rPr lang="en-US" dirty="0"/>
              <a:t>Most common type of web services</a:t>
            </a:r>
          </a:p>
          <a:p>
            <a:r>
              <a:rPr lang="en-US" dirty="0"/>
              <a:t>Access to set of resources using HTTP</a:t>
            </a:r>
          </a:p>
          <a:p>
            <a:r>
              <a:rPr lang="en-US" dirty="0"/>
              <a:t>REST is </a:t>
            </a:r>
            <a:r>
              <a:rPr lang="en-US" i="1" dirty="0"/>
              <a:t>not a protocol</a:t>
            </a:r>
            <a:r>
              <a:rPr lang="en-US" dirty="0"/>
              <a:t>, but just architectural guidelines on how to define HTTP endpoints</a:t>
            </a:r>
          </a:p>
          <a:p>
            <a:pPr lvl="1"/>
            <a:r>
              <a:rPr lang="en-US" dirty="0"/>
              <a:t>Example: should not delete a resource when answering a GET, but no one will stop you from implementing an API that does that</a:t>
            </a:r>
          </a:p>
          <a:p>
            <a:r>
              <a:rPr lang="en-US" dirty="0"/>
              <a:t>Introduced in a PhD thesis in 2000</a:t>
            </a:r>
          </a:p>
        </p:txBody>
      </p:sp>
    </p:spTree>
    <p:extLst>
      <p:ext uri="{BB962C8B-B14F-4D97-AF65-F5344CB8AC3E}">
        <p14:creationId xmlns:p14="http://schemas.microsoft.com/office/powerpoint/2010/main" val="5276474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249" y="1825625"/>
            <a:ext cx="11519941" cy="4747562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Uniform Interface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Stateless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Cacheable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Client-Server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Layered System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Code on demand (optional)</a:t>
            </a:r>
          </a:p>
        </p:txBody>
      </p:sp>
    </p:spTree>
    <p:extLst>
      <p:ext uri="{BB962C8B-B14F-4D97-AF65-F5344CB8AC3E}">
        <p14:creationId xmlns:p14="http://schemas.microsoft.com/office/powerpoint/2010/main" val="273182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1: Uniform Interface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64" y="1825624"/>
            <a:ext cx="11527436" cy="4807523"/>
          </a:xfrm>
        </p:spPr>
        <p:txBody>
          <a:bodyPr/>
          <a:lstStyle/>
          <a:p>
            <a:r>
              <a:rPr lang="en-US" dirty="0"/>
              <a:t>Resource-based, identified by a URI</a:t>
            </a:r>
          </a:p>
          <a:p>
            <a:r>
              <a:rPr lang="en-US" dirty="0"/>
              <a:t>The actual resource could be anything </a:t>
            </a:r>
          </a:p>
          <a:p>
            <a:pPr lvl="1"/>
            <a:r>
              <a:rPr lang="en-US" dirty="0"/>
              <a:t>e.g., rows in a SQL database, or image files on disk</a:t>
            </a:r>
          </a:p>
          <a:p>
            <a:r>
              <a:rPr lang="en-US" dirty="0"/>
              <a:t>Client sees a </a:t>
            </a:r>
            <a:r>
              <a:rPr lang="en-US" i="1" dirty="0"/>
              <a:t>representation</a:t>
            </a:r>
            <a:r>
              <a:rPr lang="en-US" dirty="0"/>
              <a:t> of the resource, and the same resource can be given in different formats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XML, JSON and TXT</a:t>
            </a:r>
          </a:p>
          <a:p>
            <a:r>
              <a:rPr lang="en-US" dirty="0"/>
              <a:t>Hypermedia as the Engine of Application State (HATEOAS)</a:t>
            </a:r>
          </a:p>
          <a:p>
            <a:pPr lvl="1"/>
            <a:r>
              <a:rPr lang="en-US" dirty="0"/>
              <a:t>Resources connected by links… but hardly anyone uses it…</a:t>
            </a:r>
          </a:p>
        </p:txBody>
      </p:sp>
    </p:spTree>
    <p:extLst>
      <p:ext uri="{BB962C8B-B14F-4D97-AF65-F5344CB8AC3E}">
        <p14:creationId xmlns:p14="http://schemas.microsoft.com/office/powerpoint/2010/main" val="31759357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Stateless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773" y="1825624"/>
            <a:ext cx="11699823" cy="4904959"/>
          </a:xfrm>
        </p:spPr>
        <p:txBody>
          <a:bodyPr/>
          <a:lstStyle/>
          <a:p>
            <a:r>
              <a:rPr lang="en-US" dirty="0"/>
              <a:t>Resources could be stored in databases or files</a:t>
            </a:r>
          </a:p>
          <a:p>
            <a:r>
              <a:rPr lang="en-US" dirty="0"/>
              <a:t>But the web service itself should be stateless</a:t>
            </a:r>
          </a:p>
          <a:p>
            <a:r>
              <a:rPr lang="en-US" dirty="0"/>
              <a:t>This means that all info to process a request should come with the request itself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as HTTP headers</a:t>
            </a:r>
          </a:p>
          <a:p>
            <a:r>
              <a:rPr lang="en-US" dirty="0"/>
              <a:t>Consequence examples:</a:t>
            </a:r>
          </a:p>
          <a:p>
            <a:pPr lvl="1"/>
            <a:r>
              <a:rPr lang="en-US" dirty="0"/>
              <a:t>can restart process of web service at any time</a:t>
            </a:r>
          </a:p>
          <a:p>
            <a:pPr lvl="1"/>
            <a:r>
              <a:rPr lang="en-US" dirty="0"/>
              <a:t>horizontal scalability: can have 2 more instances of same service, does not matter which one is answering and in which order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540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3: Cacheable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774" y="1825624"/>
            <a:ext cx="11654852" cy="4800027"/>
          </a:xfrm>
        </p:spPr>
        <p:txBody>
          <a:bodyPr/>
          <a:lstStyle/>
          <a:p>
            <a:r>
              <a:rPr lang="en-US" dirty="0"/>
              <a:t>Cacheable: avoid making a request if previous retrieved data is still valid</a:t>
            </a:r>
          </a:p>
          <a:p>
            <a:r>
              <a:rPr lang="en-US" dirty="0"/>
              <a:t>Very important for scalability</a:t>
            </a:r>
          </a:p>
          <a:p>
            <a:r>
              <a:rPr lang="en-US" dirty="0"/>
              <a:t>Resources should define if they are cacheable or not, and how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822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4: Client–Server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763" y="1825624"/>
            <a:ext cx="11587397" cy="4807523"/>
          </a:xfrm>
        </p:spPr>
        <p:txBody>
          <a:bodyPr/>
          <a:lstStyle/>
          <a:p>
            <a:r>
              <a:rPr lang="en-US" dirty="0"/>
              <a:t>Clear cut between clients and servers</a:t>
            </a:r>
          </a:p>
          <a:p>
            <a:r>
              <a:rPr lang="en-US" dirty="0"/>
              <a:t>Client only sees the URIs and the representation (</a:t>
            </a:r>
            <a:r>
              <a:rPr lang="en-US" dirty="0" err="1"/>
              <a:t>eg</a:t>
            </a:r>
            <a:r>
              <a:rPr lang="en-US" dirty="0"/>
              <a:t> JSON), but no internal details of server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does not even know if resource is stored in a database or on file</a:t>
            </a:r>
          </a:p>
          <a:p>
            <a:r>
              <a:rPr lang="en-US" dirty="0"/>
              <a:t>Server does not know how data used on clients</a:t>
            </a:r>
          </a:p>
          <a:p>
            <a:r>
              <a:rPr lang="en-US" dirty="0"/>
              <a:t>Consequence: clients and servers can be developed/updated independently, as long as URIs/representation are the same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196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5: Layered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4"/>
            <a:ext cx="11692327" cy="4807523"/>
          </a:xfrm>
        </p:spPr>
        <p:txBody>
          <a:bodyPr/>
          <a:lstStyle/>
          <a:p>
            <a:r>
              <a:rPr lang="en-US" dirty="0"/>
              <a:t>For clients, should not matter if there is any intermediary on the way to the server</a:t>
            </a:r>
          </a:p>
          <a:p>
            <a:r>
              <a:rPr lang="en-US" dirty="0"/>
              <a:t>Typical example: </a:t>
            </a:r>
            <a:r>
              <a:rPr lang="en-US" i="1" dirty="0"/>
              <a:t>reversed proxy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used for load balancing and access policy enforcement</a:t>
            </a:r>
          </a:p>
        </p:txBody>
      </p:sp>
    </p:spTree>
    <p:extLst>
      <p:ext uri="{BB962C8B-B14F-4D97-AF65-F5344CB8AC3E}">
        <p14:creationId xmlns:p14="http://schemas.microsoft.com/office/powerpoint/2010/main" val="9650532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6: Code on Demand (optional)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5"/>
            <a:ext cx="11113957" cy="4351338"/>
          </a:xfrm>
        </p:spPr>
        <p:txBody>
          <a:bodyPr/>
          <a:lstStyle/>
          <a:p>
            <a:r>
              <a:rPr lang="en-US" dirty="0"/>
              <a:t>Servers can temporarily extend or customize the functionality of a client by transferring executable code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transfer JavaScript code</a:t>
            </a:r>
          </a:p>
          <a:p>
            <a:r>
              <a:rPr lang="en-US" dirty="0"/>
              <a:t>Among the constraints that define REST, this is optional</a:t>
            </a:r>
          </a:p>
        </p:txBody>
      </p:sp>
    </p:spTree>
    <p:extLst>
      <p:ext uri="{BB962C8B-B14F-4D97-AF65-F5344CB8AC3E}">
        <p14:creationId xmlns:p14="http://schemas.microsoft.com/office/powerpoint/2010/main" val="39150817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Term “REST”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357" y="1825624"/>
            <a:ext cx="11759784" cy="4822513"/>
          </a:xfrm>
        </p:spPr>
        <p:txBody>
          <a:bodyPr/>
          <a:lstStyle/>
          <a:p>
            <a:r>
              <a:rPr lang="en-US" dirty="0"/>
              <a:t>Most APIs out there are called REST by their developers…</a:t>
            </a:r>
          </a:p>
          <a:p>
            <a:r>
              <a:rPr lang="en-US" dirty="0"/>
              <a:t>… but “technically”, they aren’t</a:t>
            </a:r>
          </a:p>
          <a:p>
            <a:r>
              <a:rPr lang="en-US" dirty="0"/>
              <a:t>For example, nearly </a:t>
            </a:r>
            <a:r>
              <a:rPr lang="en-US" i="1" dirty="0"/>
              <a:t>no one </a:t>
            </a:r>
            <a:r>
              <a:rPr lang="en-US" dirty="0"/>
              <a:t>uses HATEOAS</a:t>
            </a:r>
          </a:p>
          <a:p>
            <a:r>
              <a:rPr lang="en-US" dirty="0"/>
              <a:t>So, nowadays, REST loosely means: “</a:t>
            </a:r>
            <a:r>
              <a:rPr lang="en-US" i="1" dirty="0"/>
              <a:t>A web API where resources are hierarchically structured with URIs, and operations follow the semantics of the HTTP verbs/methods</a:t>
            </a:r>
            <a:r>
              <a:rPr lang="en-US" dirty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368870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80192"/>
            <a:ext cx="5638800" cy="5762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0350" y="523875"/>
            <a:ext cx="53149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If you know the IP address, you can type it directly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Same “name” can be mapped to different IP addresses, </a:t>
            </a:r>
            <a:r>
              <a:rPr lang="en-US" sz="3600" dirty="0" err="1"/>
              <a:t>ie</a:t>
            </a:r>
            <a:r>
              <a:rPr lang="en-US" sz="3600" dirty="0"/>
              <a:t> different servers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 mapping can change</a:t>
            </a:r>
          </a:p>
        </p:txBody>
      </p:sp>
    </p:spTree>
    <p:extLst>
      <p:ext uri="{BB962C8B-B14F-4D97-AF65-F5344CB8AC3E}">
        <p14:creationId xmlns:p14="http://schemas.microsoft.com/office/powerpoint/2010/main" val="9280572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725" y="65323"/>
            <a:ext cx="11600481" cy="819098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for a Product Catalog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892" y="944380"/>
            <a:ext cx="11812249" cy="5786203"/>
          </a:xfrm>
        </p:spPr>
        <p:txBody>
          <a:bodyPr>
            <a:noAutofit/>
          </a:bodyPr>
          <a:lstStyle/>
          <a:p>
            <a:r>
              <a:rPr lang="en-US" sz="2800" dirty="0"/>
              <a:t>Full URLs, </a:t>
            </a:r>
            <a:r>
              <a:rPr lang="en-US" sz="2800" dirty="0" err="1"/>
              <a:t>eg</a:t>
            </a:r>
            <a:r>
              <a:rPr lang="en-US" sz="2800" dirty="0"/>
              <a:t>  </a:t>
            </a:r>
            <a:r>
              <a:rPr lang="en-US" sz="2800" b="1" dirty="0" err="1"/>
              <a:t>www.foo.com</a:t>
            </a:r>
            <a:r>
              <a:rPr lang="en-US" sz="2800" b="1" dirty="0"/>
              <a:t>/products</a:t>
            </a:r>
            <a:endParaRPr lang="en-US" sz="2800" dirty="0"/>
          </a:p>
          <a:p>
            <a:r>
              <a:rPr lang="en-US" sz="2800" dirty="0"/>
              <a:t>GET </a:t>
            </a:r>
            <a:r>
              <a:rPr lang="en-US" sz="2800" b="1" dirty="0"/>
              <a:t>/products </a:t>
            </a:r>
          </a:p>
          <a:p>
            <a:pPr lvl="1"/>
            <a:r>
              <a:rPr lang="en-US" sz="2400" dirty="0"/>
              <a:t>(return all available products)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/</a:t>
            </a:r>
            <a:r>
              <a:rPr lang="en-US" sz="2800" b="1" dirty="0" err="1"/>
              <a:t>products?k</a:t>
            </a:r>
            <a:r>
              <a:rPr lang="en-US" sz="2800" b="1" dirty="0"/>
              <a:t>=v </a:t>
            </a:r>
          </a:p>
          <a:p>
            <a:pPr lvl="1"/>
            <a:r>
              <a:rPr lang="en-US" sz="2400" dirty="0"/>
              <a:t>(return all available products filtered by some custom parameters)</a:t>
            </a:r>
          </a:p>
          <a:p>
            <a:r>
              <a:rPr lang="en-US" sz="2800" dirty="0"/>
              <a:t>POST </a:t>
            </a:r>
            <a:r>
              <a:rPr lang="en-US" sz="2800" b="1" dirty="0"/>
              <a:t>/products </a:t>
            </a:r>
          </a:p>
          <a:p>
            <a:pPr lvl="1"/>
            <a:r>
              <a:rPr lang="en-US" sz="2400" dirty="0"/>
              <a:t>(create a new product)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/products/{id} </a:t>
            </a:r>
          </a:p>
          <a:p>
            <a:pPr lvl="1"/>
            <a:r>
              <a:rPr lang="en-US" sz="2400" dirty="0"/>
              <a:t>(return the product with the given id)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/products/{id}/price </a:t>
            </a:r>
          </a:p>
          <a:p>
            <a:pPr lvl="1"/>
            <a:r>
              <a:rPr lang="en-US" sz="2400" dirty="0"/>
              <a:t>(return the price of a specific product with a given id)</a:t>
            </a:r>
          </a:p>
          <a:p>
            <a:r>
              <a:rPr lang="en-US" sz="2800" dirty="0"/>
              <a:t>DELETE </a:t>
            </a:r>
            <a:r>
              <a:rPr lang="en-US" sz="2800" b="1" dirty="0"/>
              <a:t>/products/{id} </a:t>
            </a:r>
          </a:p>
          <a:p>
            <a:pPr lvl="1"/>
            <a:r>
              <a:rPr lang="en-US" sz="2400" dirty="0"/>
              <a:t>(delete the product with the given </a:t>
            </a:r>
            <a:r>
              <a:rPr lang="mr-IN" sz="2400" dirty="0" err="1"/>
              <a:t>id</a:t>
            </a:r>
            <a:r>
              <a:rPr lang="mr-IN" sz="2400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39048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852" y="1825625"/>
            <a:ext cx="11774774" cy="4815018"/>
          </a:xfrm>
        </p:spPr>
        <p:txBody>
          <a:bodyPr/>
          <a:lstStyle/>
          <a:p>
            <a:r>
              <a:rPr lang="en-US" dirty="0"/>
              <a:t>Consider the resource: </a:t>
            </a:r>
            <a:r>
              <a:rPr lang="en-US" b="1" dirty="0"/>
              <a:t>/users/3457/items/42/description</a:t>
            </a:r>
          </a:p>
          <a:p>
            <a:r>
              <a:rPr lang="en-US" b="1" dirty="0"/>
              <a:t>/users</a:t>
            </a:r>
            <a:r>
              <a:rPr lang="en-US" dirty="0"/>
              <a:t>: resource representing a set of users</a:t>
            </a:r>
          </a:p>
          <a:p>
            <a:r>
              <a:rPr lang="en-US" b="1" dirty="0"/>
              <a:t>/3457</a:t>
            </a:r>
            <a:r>
              <a:rPr lang="en-US" dirty="0"/>
              <a:t>: a specific user with that given id among the set of users </a:t>
            </a:r>
            <a:r>
              <a:rPr lang="en-US" i="1" dirty="0"/>
              <a:t>/users</a:t>
            </a:r>
          </a:p>
          <a:p>
            <a:r>
              <a:rPr lang="en-US" b="1" dirty="0"/>
              <a:t>/items</a:t>
            </a:r>
            <a:r>
              <a:rPr lang="en-US" dirty="0"/>
              <a:t>: a set of items belonging to the user 3457</a:t>
            </a:r>
          </a:p>
          <a:p>
            <a:r>
              <a:rPr lang="en-US" b="1" dirty="0"/>
              <a:t>/42</a:t>
            </a:r>
            <a:r>
              <a:rPr lang="en-US" i="1" dirty="0"/>
              <a:t>: </a:t>
            </a:r>
            <a:r>
              <a:rPr lang="en-US" dirty="0"/>
              <a:t>a specific item with id 42 that the user 3457 owns</a:t>
            </a:r>
          </a:p>
          <a:p>
            <a:r>
              <a:rPr lang="en-US" b="1" dirty="0"/>
              <a:t>/description</a:t>
            </a:r>
            <a:r>
              <a:rPr lang="en-US" dirty="0"/>
              <a:t>: among the different properties/fields of item 42, just consider its </a:t>
            </a:r>
            <a:r>
              <a:rPr lang="en-US" i="1" dirty="0"/>
              <a:t>description</a:t>
            </a:r>
          </a:p>
          <a:p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741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62" y="1825625"/>
            <a:ext cx="11789764" cy="4897464"/>
          </a:xfrm>
        </p:spPr>
        <p:txBody>
          <a:bodyPr/>
          <a:lstStyle/>
          <a:p>
            <a:r>
              <a:rPr lang="en-US" i="1" dirty="0"/>
              <a:t>GET </a:t>
            </a:r>
            <a:r>
              <a:rPr lang="en-US" b="1" i="1" dirty="0"/>
              <a:t>/users/3457/items/42/description</a:t>
            </a:r>
          </a:p>
          <a:p>
            <a:r>
              <a:rPr lang="en-US" dirty="0"/>
              <a:t>It means: retrieve the description of item with id 42, which belongs to the user with id 3456</a:t>
            </a:r>
          </a:p>
          <a:p>
            <a:r>
              <a:rPr lang="en-US" dirty="0"/>
              <a:t>But what about </a:t>
            </a:r>
            <a:r>
              <a:rPr lang="en-US" i="1" dirty="0"/>
              <a:t>GET </a:t>
            </a:r>
            <a:r>
              <a:rPr lang="en-US" b="1" i="1" dirty="0"/>
              <a:t>/items/42/description</a:t>
            </a:r>
            <a:r>
              <a:rPr lang="en-US" i="1" dirty="0"/>
              <a:t>  </a:t>
            </a:r>
            <a:r>
              <a:rPr lang="en-US" dirty="0"/>
              <a:t>???</a:t>
            </a:r>
          </a:p>
          <a:p>
            <a:r>
              <a:rPr lang="en-US" dirty="0"/>
              <a:t>“Technically”, they would be 2 </a:t>
            </a:r>
            <a:r>
              <a:rPr lang="en-US" i="1" dirty="0"/>
              <a:t>different</a:t>
            </a:r>
            <a:r>
              <a:rPr lang="en-US" dirty="0"/>
              <a:t> resources, because there are two different URIs </a:t>
            </a:r>
          </a:p>
          <a:p>
            <a:r>
              <a:rPr lang="en-US" dirty="0"/>
              <a:t>But in practice, they are the same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686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327" y="1825624"/>
            <a:ext cx="11699823" cy="4800027"/>
          </a:xfrm>
        </p:spPr>
        <p:txBody>
          <a:bodyPr/>
          <a:lstStyle/>
          <a:p>
            <a:r>
              <a:rPr lang="en-US" b="1" i="1" dirty="0"/>
              <a:t>/users/3457/items/42/description</a:t>
            </a:r>
          </a:p>
          <a:p>
            <a:r>
              <a:rPr lang="en-US" dirty="0"/>
              <a:t>Could be two different tables in a SQL database, 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i="1" dirty="0"/>
              <a:t>Users</a:t>
            </a:r>
            <a:r>
              <a:rPr lang="en-US" dirty="0"/>
              <a:t> and </a:t>
            </a:r>
            <a:r>
              <a:rPr lang="en-US" i="1" dirty="0"/>
              <a:t>Items</a:t>
            </a:r>
          </a:p>
          <a:p>
            <a:r>
              <a:rPr lang="en-US" dirty="0"/>
              <a:t>Or could be a single JSON file on disk…</a:t>
            </a:r>
          </a:p>
          <a:p>
            <a:r>
              <a:rPr lang="en-US" dirty="0"/>
              <a:t>or the REST API just collects such data from two other different web services…</a:t>
            </a:r>
          </a:p>
          <a:p>
            <a:r>
              <a:rPr lang="en-US" dirty="0"/>
              <a:t>or whatever you fancy…</a:t>
            </a:r>
          </a:p>
          <a:p>
            <a:r>
              <a:rPr lang="en-US" dirty="0"/>
              <a:t>Point is, for the client this does not matter at all!</a:t>
            </a:r>
          </a:p>
        </p:txBody>
      </p:sp>
    </p:spTree>
    <p:extLst>
      <p:ext uri="{BB962C8B-B14F-4D97-AF65-F5344CB8AC3E}">
        <p14:creationId xmlns:p14="http://schemas.microsoft.com/office/powerpoint/2010/main" val="12014646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738"/>
            <a:ext cx="10515600" cy="1325563"/>
          </a:xfrm>
        </p:spPr>
        <p:txBody>
          <a:bodyPr/>
          <a:lstStyle/>
          <a:p>
            <a:r>
              <a:rPr lang="en-US" dirty="0"/>
              <a:t>Available URIs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823" y="1825624"/>
            <a:ext cx="11714813" cy="483750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</a:t>
            </a:r>
            <a:r>
              <a:rPr lang="en-US" i="1" dirty="0"/>
              <a:t>  GET </a:t>
            </a:r>
            <a:r>
              <a:rPr lang="en-US" b="1" i="1" dirty="0"/>
              <a:t>/users/3457/</a:t>
            </a:r>
            <a:r>
              <a:rPr lang="en-US" b="1" i="1" dirty="0" err="1"/>
              <a:t>itemIds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</a:t>
            </a:r>
            <a:r>
              <a:rPr lang="en-US" i="1" dirty="0"/>
              <a:t> GET </a:t>
            </a:r>
            <a:r>
              <a:rPr lang="en-US" b="1" i="1" dirty="0"/>
              <a:t>/items/42/description</a:t>
            </a:r>
          </a:p>
          <a:p>
            <a:r>
              <a:rPr lang="en-US" dirty="0"/>
              <a:t>It means: first retrieve the ids of all items belonging to user 3457. Then, to get description for a specific one of them with id 42, make a second GET</a:t>
            </a:r>
          </a:p>
          <a:p>
            <a:r>
              <a:rPr lang="en-US" dirty="0"/>
              <a:t>But in the 2</a:t>
            </a:r>
            <a:r>
              <a:rPr lang="en-US" baseline="30000" dirty="0"/>
              <a:t>nd</a:t>
            </a:r>
            <a:r>
              <a:rPr lang="en-US" dirty="0"/>
              <a:t> GET, what if we rather used </a:t>
            </a:r>
            <a:r>
              <a:rPr lang="en-US" b="1" i="1" dirty="0"/>
              <a:t>/users/3457/items/42/description</a:t>
            </a:r>
            <a:r>
              <a:rPr lang="en-US" i="1" dirty="0"/>
              <a:t>  </a:t>
            </a:r>
            <a:r>
              <a:rPr lang="en-US" dirty="0"/>
              <a:t>???</a:t>
            </a:r>
            <a:endParaRPr lang="en-US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822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783" y="1825624"/>
            <a:ext cx="11632367" cy="4755057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</a:t>
            </a:r>
            <a:r>
              <a:rPr lang="en-US" i="1" dirty="0"/>
              <a:t>  GET  </a:t>
            </a:r>
            <a:r>
              <a:rPr lang="en-US" b="1" i="1" dirty="0"/>
              <a:t>/users/3457/</a:t>
            </a:r>
            <a:r>
              <a:rPr lang="en-US" b="1" i="1" dirty="0" err="1"/>
              <a:t>itemIds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</a:t>
            </a:r>
            <a:r>
              <a:rPr lang="en-US" i="1" dirty="0"/>
              <a:t> GET  </a:t>
            </a:r>
            <a:r>
              <a:rPr lang="en-US" b="1" i="1" dirty="0"/>
              <a:t>/items/42/description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)  </a:t>
            </a:r>
            <a:r>
              <a:rPr lang="en-US" i="1" dirty="0"/>
              <a:t>GET </a:t>
            </a:r>
            <a:r>
              <a:rPr lang="en-US" b="1" i="1" dirty="0"/>
              <a:t>/users/3457/items/42/description </a:t>
            </a:r>
          </a:p>
          <a:p>
            <a:r>
              <a:rPr lang="en-US" dirty="0"/>
              <a:t>Whether the 2</a:t>
            </a:r>
            <a:r>
              <a:rPr lang="en-US" baseline="30000" dirty="0"/>
              <a:t>nd</a:t>
            </a:r>
            <a:r>
              <a:rPr lang="en-US" dirty="0"/>
              <a:t> or the 3</a:t>
            </a:r>
            <a:r>
              <a:rPr lang="en-US" baseline="30000" dirty="0"/>
              <a:t>rd</a:t>
            </a:r>
            <a:r>
              <a:rPr lang="en-US" dirty="0"/>
              <a:t> (or both) endpoint is needed depends on how clients will typically interact with the API</a:t>
            </a:r>
          </a:p>
          <a:p>
            <a:pPr lvl="1"/>
            <a:r>
              <a:rPr lang="en-US" dirty="0"/>
              <a:t>do they need to access to items regardless of their user owners?</a:t>
            </a:r>
          </a:p>
          <a:p>
            <a:r>
              <a:rPr lang="en-US" dirty="0"/>
              <a:t>Point is: you need to </a:t>
            </a:r>
            <a:r>
              <a:rPr lang="en-US" i="1" dirty="0"/>
              <a:t>implement</a:t>
            </a:r>
            <a:r>
              <a:rPr lang="en-US" dirty="0"/>
              <a:t> a handler for each endpoint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764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707318" cy="4777542"/>
          </a:xfrm>
        </p:spPr>
        <p:txBody>
          <a:bodyPr/>
          <a:lstStyle/>
          <a:p>
            <a:r>
              <a:rPr lang="en-US" b="1" i="1" dirty="0"/>
              <a:t>/users/3457/items/42/description</a:t>
            </a:r>
            <a:r>
              <a:rPr lang="en-US" i="1" dirty="0"/>
              <a:t> </a:t>
            </a:r>
          </a:p>
          <a:p>
            <a:r>
              <a:rPr lang="en-US" dirty="0"/>
              <a:t>How does a client know that </a:t>
            </a:r>
            <a:r>
              <a:rPr lang="en-US" b="1" i="1" dirty="0"/>
              <a:t>/users</a:t>
            </a:r>
            <a:r>
              <a:rPr lang="en-US" dirty="0"/>
              <a:t> and </a:t>
            </a:r>
            <a:r>
              <a:rPr lang="en-US" b="1" i="1" dirty="0"/>
              <a:t>/items</a:t>
            </a:r>
            <a:r>
              <a:rPr lang="en-US" i="1" dirty="0"/>
              <a:t> </a:t>
            </a:r>
            <a:r>
              <a:rPr lang="en-US" dirty="0"/>
              <a:t>are collections/sets but not </a:t>
            </a:r>
            <a:r>
              <a:rPr lang="en-US" b="1" i="1" dirty="0"/>
              <a:t>/description</a:t>
            </a:r>
            <a:r>
              <a:rPr lang="en-US" i="1" dirty="0"/>
              <a:t> </a:t>
            </a:r>
            <a:r>
              <a:rPr lang="en-US" dirty="0"/>
              <a:t>?</a:t>
            </a:r>
          </a:p>
          <a:p>
            <a:r>
              <a:rPr lang="en-US" dirty="0"/>
              <a:t>“Technically”, each of those tokens are path elements, with no specific semantics</a:t>
            </a:r>
          </a:p>
          <a:p>
            <a:r>
              <a:rPr lang="en-US" dirty="0"/>
              <a:t>Client has to read the documentation of the API</a:t>
            </a:r>
          </a:p>
          <a:p>
            <a:r>
              <a:rPr lang="en-US" dirty="0"/>
              <a:t>However, to make things simpler, it is a convention to use </a:t>
            </a:r>
            <a:r>
              <a:rPr lang="en-US" i="1" dirty="0"/>
              <a:t>plural</a:t>
            </a:r>
            <a:r>
              <a:rPr lang="en-US" dirty="0"/>
              <a:t> names for set resources</a:t>
            </a:r>
          </a:p>
        </p:txBody>
      </p:sp>
    </p:spTree>
    <p:extLst>
      <p:ext uri="{BB962C8B-B14F-4D97-AF65-F5344CB8AC3E}">
        <p14:creationId xmlns:p14="http://schemas.microsoft.com/office/powerpoint/2010/main" val="29612534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48" y="1825624"/>
            <a:ext cx="11684831" cy="48899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Assume you want to retrieve all users that are in Norway 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</a:t>
            </a:r>
            <a:r>
              <a:rPr lang="en-US" b="1" i="1" dirty="0" err="1"/>
              <a:t>inNorway</a:t>
            </a:r>
            <a:endParaRPr lang="en-US" b="1" i="1" dirty="0"/>
          </a:p>
          <a:p>
            <a:r>
              <a:rPr lang="en-US" dirty="0"/>
              <a:t>Problem is, what if you still want to retrieve single users by id? 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/users/{id}</a:t>
            </a:r>
          </a:p>
          <a:p>
            <a:pPr lvl="1"/>
            <a:r>
              <a:rPr lang="en-US" dirty="0"/>
              <a:t>Where {} just represents a variable matching any single path element input </a:t>
            </a:r>
          </a:p>
          <a:p>
            <a:r>
              <a:rPr lang="en-US" dirty="0"/>
              <a:t>Ambiguity: here </a:t>
            </a:r>
            <a:r>
              <a:rPr lang="en-US" b="1" i="1" dirty="0"/>
              <a:t>/users/</a:t>
            </a:r>
            <a:r>
              <a:rPr lang="en-US" b="1" i="1" dirty="0" err="1"/>
              <a:t>inNorway</a:t>
            </a:r>
            <a:r>
              <a:rPr lang="en-US" i="1" dirty="0"/>
              <a:t> </a:t>
            </a:r>
            <a:r>
              <a:rPr lang="en-US" dirty="0"/>
              <a:t>would be matched by both endpoints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</a:t>
            </a:r>
            <a:r>
              <a:rPr lang="en-US" i="1" dirty="0" err="1"/>
              <a:t>inNorway</a:t>
            </a:r>
            <a:r>
              <a:rPr lang="en-US" dirty="0"/>
              <a:t> could be treated as a user 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5731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833" y="1825625"/>
            <a:ext cx="11639862" cy="4844998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</a:t>
            </a:r>
            <a:r>
              <a:rPr lang="en-US" b="1" i="1" dirty="0" err="1"/>
              <a:t>inNorway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</a:t>
            </a:r>
            <a:r>
              <a:rPr lang="en-US" b="1" i="1" dirty="0" err="1"/>
              <a:t>byId</a:t>
            </a:r>
            <a:r>
              <a:rPr lang="en-US" b="1" i="1" dirty="0"/>
              <a:t>/{id}</a:t>
            </a:r>
          </a:p>
          <a:p>
            <a:r>
              <a:rPr lang="en-US" dirty="0"/>
              <a:t>Here there would be no ambiguity, but…</a:t>
            </a:r>
          </a:p>
          <a:p>
            <a:r>
              <a:rPr lang="en-US" dirty="0"/>
              <a:t>… what would be the semantics of the intermediate resource </a:t>
            </a:r>
            <a:r>
              <a:rPr lang="en-US" b="1" i="1" dirty="0"/>
              <a:t>/users/</a:t>
            </a:r>
            <a:r>
              <a:rPr lang="en-US" b="1" i="1" dirty="0" err="1"/>
              <a:t>byId</a:t>
            </a:r>
            <a:r>
              <a:rPr lang="en-US" i="1" dirty="0"/>
              <a:t> </a:t>
            </a:r>
            <a:r>
              <a:rPr lang="en-US" dirty="0"/>
              <a:t>???</a:t>
            </a:r>
          </a:p>
          <a:p>
            <a:r>
              <a:rPr lang="en-US" dirty="0"/>
              <a:t>Paths in the URIs should represent resources, and not actions on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333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48" y="1825624"/>
            <a:ext cx="11722308" cy="485249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</a:t>
            </a:r>
            <a:r>
              <a:rPr lang="en-US" b="1" i="1" dirty="0" err="1"/>
              <a:t>users?country</a:t>
            </a:r>
            <a:r>
              <a:rPr lang="en-US" b="1" i="1" dirty="0"/>
              <a:t>=</a:t>
            </a:r>
            <a:r>
              <a:rPr lang="en-US" b="1" i="1" dirty="0" err="1"/>
              <a:t>norway</a:t>
            </a:r>
            <a:endParaRPr lang="en-US" b="1" i="1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) </a:t>
            </a:r>
            <a:r>
              <a:rPr lang="en-US" i="1" dirty="0"/>
              <a:t>GET </a:t>
            </a:r>
            <a:r>
              <a:rPr lang="en-US" b="1" i="1" dirty="0"/>
              <a:t>/users/{id}</a:t>
            </a:r>
          </a:p>
          <a:p>
            <a:r>
              <a:rPr lang="en-US" dirty="0"/>
              <a:t>When we want to apply a filter to get a subset of a collection, then we use </a:t>
            </a:r>
            <a:r>
              <a:rPr lang="en-US" i="1" dirty="0"/>
              <a:t>query parameters</a:t>
            </a:r>
          </a:p>
          <a:p>
            <a:pPr lvl="1"/>
            <a:r>
              <a:rPr lang="en-US" dirty="0"/>
              <a:t>recall URIs: start with “?”, followed by pairs &lt;key&gt;=&lt;value&gt;</a:t>
            </a:r>
          </a:p>
          <a:p>
            <a:r>
              <a:rPr lang="en-US" dirty="0"/>
              <a:t>Extra benefit: we can later add extra filter options (e.g., </a:t>
            </a:r>
            <a:r>
              <a:rPr lang="en-US" i="1" dirty="0" err="1"/>
              <a:t>ageMin</a:t>
            </a:r>
            <a:r>
              <a:rPr lang="en-US" i="1" dirty="0"/>
              <a:t>=18</a:t>
            </a:r>
            <a:r>
              <a:rPr lang="en-US" dirty="0"/>
              <a:t>), without altering the routing of requests to the endpoint </a:t>
            </a:r>
            <a:r>
              <a:rPr lang="en-US" b="1" i="1" dirty="0"/>
              <a:t>/users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0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13141</TotalTime>
  <Words>6621</Words>
  <Application>Microsoft Macintosh PowerPoint</Application>
  <PresentationFormat>Widescreen</PresentationFormat>
  <Paragraphs>667</Paragraphs>
  <Slides>112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7" baseType="lpstr">
      <vt:lpstr>Arial</vt:lpstr>
      <vt:lpstr>Calibri</vt:lpstr>
      <vt:lpstr>Calibri Light</vt:lpstr>
      <vt:lpstr>Mangal</vt:lpstr>
      <vt:lpstr>Office Theme</vt:lpstr>
      <vt:lpstr>Development and Automated Testing of RESTful APIs  Lesson 01</vt:lpstr>
      <vt:lpstr>Course Structure</vt:lpstr>
      <vt:lpstr>Topics</vt:lpstr>
      <vt:lpstr>Intro to Web/Enterprise Development</vt:lpstr>
      <vt:lpstr>PowerPoint Presentation</vt:lpstr>
      <vt:lpstr>World Wide Web (WWW)</vt:lpstr>
      <vt:lpstr>PowerPoint Presentation</vt:lpstr>
      <vt:lpstr>Domain Name System (DNS)</vt:lpstr>
      <vt:lpstr>PowerPoint Presentation</vt:lpstr>
      <vt:lpstr>PowerPoint Presentation</vt:lpstr>
      <vt:lpstr>Ports</vt:lpstr>
      <vt:lpstr>Ports to know</vt:lpstr>
      <vt:lpstr>Ephemeral/Dynamic ports</vt:lpstr>
      <vt:lpstr>Defaults</vt:lpstr>
      <vt:lpstr>Local Networks</vt:lpstr>
      <vt:lpstr>URL (Uniform Resource Locator)</vt:lpstr>
      <vt:lpstr>Cont.</vt:lpstr>
      <vt:lpstr>PowerPoint Presentation</vt:lpstr>
      <vt:lpstr>URI (Uniform Resource Identifier)</vt:lpstr>
      <vt:lpstr>TCP not Enough</vt:lpstr>
      <vt:lpstr>HTTP Message</vt:lpstr>
      <vt:lpstr>HTTP Server Application</vt:lpstr>
      <vt:lpstr>Old Days Server</vt:lpstr>
      <vt:lpstr>PowerPoint Presentation</vt:lpstr>
      <vt:lpstr>PowerPoint Presentation</vt:lpstr>
      <vt:lpstr>Links to other files</vt:lpstr>
      <vt:lpstr>Cont.</vt:lpstr>
      <vt:lpstr>Dynamic Pages</vt:lpstr>
      <vt:lpstr>PowerPoint Presentation</vt:lpstr>
      <vt:lpstr>Server-Side HTML Rendering</vt:lpstr>
      <vt:lpstr>MVC (Model–view–controller)</vt:lpstr>
      <vt:lpstr>Client-Side Rendering with JavaScript</vt:lpstr>
      <vt:lpstr>JS: AJAX and WebSockets</vt:lpstr>
      <vt:lpstr>Frontend Development</vt:lpstr>
      <vt:lpstr>Possible Solution</vt:lpstr>
      <vt:lpstr>REST (Representational State Transfer)</vt:lpstr>
      <vt:lpstr>JavaScript + REST</vt:lpstr>
      <vt:lpstr>HTTP/S</vt:lpstr>
      <vt:lpstr>HTTP History</vt:lpstr>
      <vt:lpstr>Http Versioning: What a Mess!!!</vt:lpstr>
      <vt:lpstr>RFC (Request for Comments)</vt:lpstr>
      <vt:lpstr>HTTP 1.1 vs 2</vt:lpstr>
      <vt:lpstr>HTTP Messages: 3 Main Parts</vt:lpstr>
      <vt:lpstr>First line</vt:lpstr>
      <vt:lpstr>Different kinds of Methods</vt:lpstr>
      <vt:lpstr>Method Semantics</vt:lpstr>
      <vt:lpstr>Verbs should not be in paths</vt:lpstr>
      <vt:lpstr>Idempotent Methods</vt:lpstr>
      <vt:lpstr>Which methods are idempotent?</vt:lpstr>
      <vt:lpstr>Headers</vt:lpstr>
      <vt:lpstr>PowerPoint Presentation</vt:lpstr>
      <vt:lpstr>HTTP Body</vt:lpstr>
      <vt:lpstr>PowerPoint Presentation</vt:lpstr>
      <vt:lpstr>PowerPoint Presentation</vt:lpstr>
      <vt:lpstr>PowerPoint Presentation</vt:lpstr>
      <vt:lpstr>HTTP Response</vt:lpstr>
      <vt:lpstr>HTTP Status Codes</vt:lpstr>
      <vt:lpstr>2xx Success</vt:lpstr>
      <vt:lpstr>3xx Redirection</vt:lpstr>
      <vt:lpstr>PowerPoint Presentation</vt:lpstr>
      <vt:lpstr>4xx User Error</vt:lpstr>
      <vt:lpstr>PowerPoint Presentation</vt:lpstr>
      <vt:lpstr>5xx Server Error</vt:lpstr>
      <vt:lpstr>HTTPS (HTTP Secure)</vt:lpstr>
      <vt:lpstr>HTTP is Not Secure</vt:lpstr>
      <vt:lpstr>PowerPoint Presentation</vt:lpstr>
      <vt:lpstr>TLS/SSL Digital Certificates</vt:lpstr>
      <vt:lpstr>Cont.</vt:lpstr>
      <vt:lpstr>PowerPoint Presentation</vt:lpstr>
      <vt:lpstr>PowerPoint Presentation</vt:lpstr>
      <vt:lpstr>If Certification Fails</vt:lpstr>
      <vt:lpstr>Web Services</vt:lpstr>
      <vt:lpstr>Data/Operations Over Network</vt:lpstr>
      <vt:lpstr>Types of Web Services</vt:lpstr>
      <vt:lpstr>Why?</vt:lpstr>
      <vt:lpstr>PowerPoint Presentation</vt:lpstr>
      <vt:lpstr>PowerPoint Presentation</vt:lpstr>
      <vt:lpstr>PowerPoint Presentation</vt:lpstr>
      <vt:lpstr>PowerPoint Presentation</vt:lpstr>
      <vt:lpstr>RESTful APIs</vt:lpstr>
      <vt:lpstr>RESTful APIs </vt:lpstr>
      <vt:lpstr>REST Constraints</vt:lpstr>
      <vt:lpstr>1: Uniform Interface </vt:lpstr>
      <vt:lpstr>2: Stateless</vt:lpstr>
      <vt:lpstr>3: Cacheable</vt:lpstr>
      <vt:lpstr>4: Client–Server</vt:lpstr>
      <vt:lpstr>5: Layered System</vt:lpstr>
      <vt:lpstr>6: Code on Demand (optional)</vt:lpstr>
      <vt:lpstr>The Term “REST”</vt:lpstr>
      <vt:lpstr>Example for a Product Catalog</vt:lpstr>
      <vt:lpstr>Resource Hierarchy</vt:lpstr>
      <vt:lpstr>Cont.</vt:lpstr>
      <vt:lpstr>Backend Representation</vt:lpstr>
      <vt:lpstr>Available URIs</vt:lpstr>
      <vt:lpstr>Cont.</vt:lpstr>
      <vt:lpstr>Path Elements</vt:lpstr>
      <vt:lpstr>Resource Filtering</vt:lpstr>
      <vt:lpstr>Cont.</vt:lpstr>
      <vt:lpstr>Cont.</vt:lpstr>
      <vt:lpstr>Resource Creation</vt:lpstr>
      <vt:lpstr>Cont.</vt:lpstr>
      <vt:lpstr>PUT vs POST</vt:lpstr>
      <vt:lpstr>Cont.</vt:lpstr>
      <vt:lpstr>Resource Representation</vt:lpstr>
      <vt:lpstr>Cont.</vt:lpstr>
      <vt:lpstr>Cont.</vt:lpstr>
      <vt:lpstr>Static and Dynamic Resources</vt:lpstr>
      <vt:lpstr>Static Resources</vt:lpstr>
      <vt:lpstr>Dynamic Resources</vt:lpstr>
      <vt:lpstr>Static vs Dynamic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472</cp:revision>
  <cp:lastPrinted>2017-12-21T12:07:11Z</cp:lastPrinted>
  <dcterms:created xsi:type="dcterms:W3CDTF">2017-12-10T14:32:25Z</dcterms:created>
  <dcterms:modified xsi:type="dcterms:W3CDTF">2019-07-14T13:35:04Z</dcterms:modified>
</cp:coreProperties>
</file>